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1"/>
  </p:notesMasterIdLst>
  <p:handoutMasterIdLst>
    <p:handoutMasterId r:id="rId42"/>
  </p:handoutMasterIdLst>
  <p:sldIdLst>
    <p:sldId id="1526" r:id="rId2"/>
    <p:sldId id="1452" r:id="rId3"/>
    <p:sldId id="1532" r:id="rId4"/>
    <p:sldId id="1457" r:id="rId5"/>
    <p:sldId id="1463" r:id="rId6"/>
    <p:sldId id="1464" r:id="rId7"/>
    <p:sldId id="1465" r:id="rId8"/>
    <p:sldId id="1521" r:id="rId9"/>
    <p:sldId id="1467" r:id="rId10"/>
    <p:sldId id="1473" r:id="rId11"/>
    <p:sldId id="1545" r:id="rId12"/>
    <p:sldId id="1474" r:id="rId13"/>
    <p:sldId id="1468" r:id="rId14"/>
    <p:sldId id="1544" r:id="rId15"/>
    <p:sldId id="1475" r:id="rId16"/>
    <p:sldId id="1458" r:id="rId17"/>
    <p:sldId id="1556" r:id="rId18"/>
    <p:sldId id="1549" r:id="rId19"/>
    <p:sldId id="1551" r:id="rId20"/>
    <p:sldId id="1561" r:id="rId21"/>
    <p:sldId id="1529" r:id="rId22"/>
    <p:sldId id="1483" r:id="rId23"/>
    <p:sldId id="1484" r:id="rId24"/>
    <p:sldId id="1487" r:id="rId25"/>
    <p:sldId id="1488" r:id="rId26"/>
    <p:sldId id="1489" r:id="rId27"/>
    <p:sldId id="1490" r:id="rId28"/>
    <p:sldId id="1491" r:id="rId29"/>
    <p:sldId id="1492" r:id="rId30"/>
    <p:sldId id="1485" r:id="rId31"/>
    <p:sldId id="1486" r:id="rId32"/>
    <p:sldId id="1493" r:id="rId33"/>
    <p:sldId id="1500" r:id="rId34"/>
    <p:sldId id="1531" r:id="rId35"/>
    <p:sldId id="1496" r:id="rId36"/>
    <p:sldId id="1559" r:id="rId37"/>
    <p:sldId id="1560" r:id="rId38"/>
    <p:sldId id="1497" r:id="rId39"/>
    <p:sldId id="149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6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79642" autoAdjust="0"/>
  </p:normalViewPr>
  <p:slideViewPr>
    <p:cSldViewPr snapToGrid="0">
      <p:cViewPr varScale="1">
        <p:scale>
          <a:sx n="95" d="100"/>
          <a:sy n="95" d="100"/>
        </p:scale>
        <p:origin x="1008" y="108"/>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1" d="100"/>
          <a:sy n="91"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9996A5-CDFA-4FEF-B9FA-99C6A27416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6002D5-AFD6-4B64-889C-6089F5AD0B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E72F5D-C35F-4583-AC44-96057386B1C3}" type="datetimeFigureOut">
              <a:rPr lang="en-US" smtClean="0"/>
              <a:t>4/8/2024</a:t>
            </a:fld>
            <a:endParaRPr lang="en-US"/>
          </a:p>
        </p:txBody>
      </p:sp>
      <p:sp>
        <p:nvSpPr>
          <p:cNvPr id="4" name="Footer Placeholder 3">
            <a:extLst>
              <a:ext uri="{FF2B5EF4-FFF2-40B4-BE49-F238E27FC236}">
                <a16:creationId xmlns:a16="http://schemas.microsoft.com/office/drawing/2014/main" id="{9B6892E0-9B3D-4A16-A3D7-65F9D5451F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94A9B6-496B-4302-B6B3-7998B21AA1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B022A-1C23-4C6C-B7AA-C008090E503C}" type="slidenum">
              <a:rPr lang="en-US" smtClean="0"/>
              <a:t>‹#›</a:t>
            </a:fld>
            <a:endParaRPr lang="en-US"/>
          </a:p>
        </p:txBody>
      </p:sp>
    </p:spTree>
    <p:extLst>
      <p:ext uri="{BB962C8B-B14F-4D97-AF65-F5344CB8AC3E}">
        <p14:creationId xmlns:p14="http://schemas.microsoft.com/office/powerpoint/2010/main" val="375240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EFC5D-34F1-49CC-B075-2C1CB9B5A5B7}"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D0238-40BC-4CCE-B51E-62AE5A568757}" type="slidenum">
              <a:rPr lang="en-US" smtClean="0"/>
              <a:t>‹#›</a:t>
            </a:fld>
            <a:endParaRPr lang="en-US"/>
          </a:p>
        </p:txBody>
      </p:sp>
    </p:spTree>
    <p:extLst>
      <p:ext uri="{BB962C8B-B14F-4D97-AF65-F5344CB8AC3E}">
        <p14:creationId xmlns:p14="http://schemas.microsoft.com/office/powerpoint/2010/main" val="3070144010"/>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3pPr>
    <a:lvl4pPr marL="73152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a:t>
            </a:fld>
            <a:endParaRPr lang="en-US"/>
          </a:p>
        </p:txBody>
      </p:sp>
    </p:spTree>
    <p:extLst>
      <p:ext uri="{BB962C8B-B14F-4D97-AF65-F5344CB8AC3E}">
        <p14:creationId xmlns:p14="http://schemas.microsoft.com/office/powerpoint/2010/main" val="2629419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14</a:t>
            </a:fld>
            <a:endParaRPr lang="en-US"/>
          </a:p>
        </p:txBody>
      </p:sp>
    </p:spTree>
    <p:extLst>
      <p:ext uri="{BB962C8B-B14F-4D97-AF65-F5344CB8AC3E}">
        <p14:creationId xmlns:p14="http://schemas.microsoft.com/office/powerpoint/2010/main" val="2492857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15</a:t>
            </a:fld>
            <a:endParaRPr lang="en-US"/>
          </a:p>
        </p:txBody>
      </p:sp>
    </p:spTree>
    <p:extLst>
      <p:ext uri="{BB962C8B-B14F-4D97-AF65-F5344CB8AC3E}">
        <p14:creationId xmlns:p14="http://schemas.microsoft.com/office/powerpoint/2010/main" val="2386482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latin typeface="Arial" panose="020B0604020202020204" pitchFamily="34" charset="0"/>
                <a:cs typeface="Arial" panose="020B0604020202020204" pitchFamily="34" charset="0"/>
              </a:rPr>
              <a:t>Revelation 13:9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latin typeface="Arial" panose="020B0604020202020204" pitchFamily="34" charset="0"/>
                <a:cs typeface="Arial" panose="020B0604020202020204" pitchFamily="34" charset="0"/>
              </a:rPr>
              <a:t>“If any man have an ear, let him hear.”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18</a:t>
            </a:fld>
            <a:endParaRPr lang="en-US"/>
          </a:p>
        </p:txBody>
      </p:sp>
    </p:spTree>
    <p:extLst>
      <p:ext uri="{BB962C8B-B14F-4D97-AF65-F5344CB8AC3E}">
        <p14:creationId xmlns:p14="http://schemas.microsoft.com/office/powerpoint/2010/main" val="1744227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latin typeface="Arial" panose="020B0604020202020204" pitchFamily="34" charset="0"/>
                <a:cs typeface="Arial" panose="020B0604020202020204" pitchFamily="34" charset="0"/>
              </a:rPr>
              <a:t>Everyone’s favorite number to put fear in their hearts.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Oral tradition at its worst</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Pardon me if covering 666 is an insult to your intelligence.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Is this phobia real???</a:t>
            </a:r>
          </a:p>
          <a:p>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21</a:t>
            </a:fld>
            <a:endParaRPr lang="en-US"/>
          </a:p>
        </p:txBody>
      </p:sp>
    </p:spTree>
    <p:extLst>
      <p:ext uri="{BB962C8B-B14F-4D97-AF65-F5344CB8AC3E}">
        <p14:creationId xmlns:p14="http://schemas.microsoft.com/office/powerpoint/2010/main" val="3646591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  Why is this fear alive and well?</a:t>
            </a:r>
          </a:p>
          <a:p>
            <a:r>
              <a:rPr lang="en-US" b="1" dirty="0"/>
              <a:t>A:  Ignorance of the scriptures</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22</a:t>
            </a:fld>
            <a:endParaRPr lang="en-US"/>
          </a:p>
        </p:txBody>
      </p:sp>
    </p:spTree>
    <p:extLst>
      <p:ext uri="{BB962C8B-B14F-4D97-AF65-F5344CB8AC3E}">
        <p14:creationId xmlns:p14="http://schemas.microsoft.com/office/powerpoint/2010/main" val="376302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1320"/>
                </a:solidFill>
                <a:latin typeface="Roboto" panose="02000000000000000000" pitchFamily="2" charset="0"/>
              </a:rPr>
              <a:t>6-6-6 not same as 666.  </a:t>
            </a:r>
          </a:p>
          <a:p>
            <a:pPr marL="182880" indent="-182880">
              <a:buFont typeface="Arial" panose="020B0604020202020204" pitchFamily="34" charset="0"/>
              <a:buChar char="•"/>
            </a:pPr>
            <a:r>
              <a:rPr lang="en-US" b="1" dirty="0">
                <a:solidFill>
                  <a:srgbClr val="001320"/>
                </a:solidFill>
                <a:latin typeface="Roboto" panose="02000000000000000000" pitchFamily="2" charset="0"/>
              </a:rPr>
              <a:t>Why does that matter?</a:t>
            </a:r>
          </a:p>
          <a:p>
            <a:pPr marL="182880" indent="-182880">
              <a:buFont typeface="Arial" panose="020B0604020202020204" pitchFamily="34" charset="0"/>
              <a:buChar char="•"/>
            </a:pPr>
            <a:r>
              <a:rPr lang="en-US" b="1" dirty="0">
                <a:solidFill>
                  <a:srgbClr val="001320"/>
                </a:solidFill>
                <a:latin typeface="Roboto" panose="02000000000000000000" pitchFamily="2" charset="0"/>
              </a:rPr>
              <a:t>Cannot perform mathematical on 6-6-6</a:t>
            </a:r>
          </a:p>
          <a:p>
            <a:pPr marL="182880" indent="-182880">
              <a:buFont typeface="Arial" panose="020B0604020202020204" pitchFamily="34" charset="0"/>
              <a:buChar char="•"/>
            </a:pPr>
            <a:r>
              <a:rPr lang="en-US" b="1" dirty="0">
                <a:solidFill>
                  <a:srgbClr val="001320"/>
                </a:solidFill>
                <a:latin typeface="Roboto" panose="02000000000000000000" pitchFamily="2" charset="0"/>
              </a:rPr>
              <a:t>6-6-6 is not a number</a:t>
            </a:r>
          </a:p>
          <a:p>
            <a:pPr algn="ctr"/>
            <a:endParaRPr lang="en-US" sz="2400" dirty="0">
              <a:latin typeface="Arial" panose="020B0604020202020204" pitchFamily="34" charset="0"/>
              <a:cs typeface="Arial" panose="020B0604020202020204" pitchFamily="34" charset="0"/>
            </a:endParaRPr>
          </a:p>
          <a:p>
            <a:pPr algn="l"/>
            <a:r>
              <a:rPr lang="en-US" sz="2400" b="1" u="sng" dirty="0">
                <a:solidFill>
                  <a:srgbClr val="C00000"/>
                </a:solidFill>
                <a:latin typeface="Arial" panose="020B0604020202020204" pitchFamily="34" charset="0"/>
                <a:cs typeface="Arial" panose="020B0604020202020204" pitchFamily="34" charset="0"/>
              </a:rPr>
              <a:t>666 vs. 616 (“Mark of the Beast”)</a:t>
            </a:r>
          </a:p>
          <a:p>
            <a:pPr marL="171450" indent="-171450" algn="l">
              <a:buFont typeface="Arial" panose="020B0604020202020204" pitchFamily="34" charset="0"/>
              <a:buChar char="•"/>
            </a:pPr>
            <a:r>
              <a:rPr lang="en-US" sz="2000" b="1" dirty="0">
                <a:latin typeface="Arial" panose="020B0604020202020204" pitchFamily="34" charset="0"/>
                <a:cs typeface="Arial" panose="020B0604020202020204" pitchFamily="34" charset="0"/>
              </a:rPr>
              <a:t>Fact:  Vulgate “Codex </a:t>
            </a:r>
            <a:r>
              <a:rPr lang="en-US" sz="2000" b="1" dirty="0" err="1">
                <a:latin typeface="Arial" panose="020B0604020202020204" pitchFamily="34" charset="0"/>
                <a:cs typeface="Arial" panose="020B0604020202020204" pitchFamily="34" charset="0"/>
              </a:rPr>
              <a:t>Claromontanus</a:t>
            </a:r>
            <a:r>
              <a:rPr lang="en-US" sz="2000" b="1" dirty="0">
                <a:latin typeface="Arial" panose="020B0604020202020204" pitchFamily="34" charset="0"/>
                <a:cs typeface="Arial" panose="020B0604020202020204" pitchFamily="34" charset="0"/>
              </a:rPr>
              <a:t> V” Latin Manuscript</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23</a:t>
            </a:fld>
            <a:endParaRPr lang="en-US"/>
          </a:p>
        </p:txBody>
      </p:sp>
    </p:spTree>
    <p:extLst>
      <p:ext uri="{BB962C8B-B14F-4D97-AF65-F5344CB8AC3E}">
        <p14:creationId xmlns:p14="http://schemas.microsoft.com/office/powerpoint/2010/main" val="2166206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Arial" panose="020B0604020202020204" pitchFamily="34" charset="0"/>
                <a:cs typeface="Arial" panose="020B0604020202020204" pitchFamily="34" charset="0"/>
              </a:rPr>
              <a:t>Who is the “Beast”?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Satan?  No, Satan is the dragon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Arial" panose="020B0604020202020204" pitchFamily="34" charset="0"/>
                <a:cs typeface="Arial" panose="020B0604020202020204" pitchFamily="34" charset="0"/>
              </a:rPr>
              <a:t>“Trinity of Sixes” = grasping at straws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Contradicts Rev 13:18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Arial" panose="020B0604020202020204" pitchFamily="34" charset="0"/>
                <a:cs typeface="Arial" panose="020B0604020202020204" pitchFamily="34" charset="0"/>
              </a:rPr>
              <a:t>These are the games people continue to play with this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Arial" panose="020B0604020202020204" pitchFamily="34" charset="0"/>
                <a:cs typeface="Arial" panose="020B0604020202020204" pitchFamily="34" charset="0"/>
              </a:rPr>
              <a:t>This is an example of what you get when the churches of Christ as a whole has no idea what it is talking about when discussing topics in Revelation.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Arial" panose="020B0604020202020204" pitchFamily="34" charset="0"/>
                <a:cs typeface="Arial" panose="020B0604020202020204" pitchFamily="34" charset="0"/>
              </a:rPr>
              <a:t>Revelation 13:18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i="1" dirty="0">
                <a:latin typeface="Arial" panose="020B0604020202020204" pitchFamily="34" charset="0"/>
                <a:cs typeface="Arial" panose="020B0604020202020204" pitchFamily="34" charset="0"/>
              </a:rPr>
              <a:t>Here is wisdom. Let him that hath understanding count the number of the beast: for it is the number of a </a:t>
            </a:r>
            <a:r>
              <a:rPr lang="en-US" sz="2000" b="1" i="1" u="sng" dirty="0">
                <a:solidFill>
                  <a:srgbClr val="C00000"/>
                </a:solidFill>
                <a:latin typeface="Arial" panose="020B0604020202020204" pitchFamily="34" charset="0"/>
                <a:cs typeface="Arial" panose="020B0604020202020204" pitchFamily="34" charset="0"/>
              </a:rPr>
              <a:t>man</a:t>
            </a:r>
            <a:r>
              <a:rPr lang="en-US" sz="2000" b="1" i="1" dirty="0">
                <a:latin typeface="Arial" panose="020B0604020202020204" pitchFamily="34" charset="0"/>
                <a:cs typeface="Arial" panose="020B0604020202020204" pitchFamily="34" charset="0"/>
              </a:rPr>
              <a:t>; and </a:t>
            </a:r>
            <a:r>
              <a:rPr lang="en-US" sz="2000" b="1" i="1" dirty="0">
                <a:solidFill>
                  <a:srgbClr val="C00000"/>
                </a:solidFill>
                <a:latin typeface="Arial" panose="020B0604020202020204" pitchFamily="34" charset="0"/>
                <a:cs typeface="Arial" panose="020B0604020202020204" pitchFamily="34" charset="0"/>
              </a:rPr>
              <a:t>his</a:t>
            </a:r>
            <a:r>
              <a:rPr lang="en-US" sz="2000" b="1" i="1" dirty="0">
                <a:latin typeface="Arial" panose="020B0604020202020204" pitchFamily="34" charset="0"/>
                <a:cs typeface="Arial" panose="020B0604020202020204" pitchFamily="34" charset="0"/>
              </a:rPr>
              <a:t> number is Six hundred threescore and six.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rgbClr val="FFFF00"/>
                </a:solidFill>
                <a:latin typeface="Arial" panose="020B0604020202020204" pitchFamily="34" charset="0"/>
                <a:cs typeface="Arial" panose="020B0604020202020204" pitchFamily="34" charset="0"/>
              </a:rPr>
              <a:t>? What is a rational, reasonable, consistent, intelligent explanation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24</a:t>
            </a:fld>
            <a:endParaRPr lang="en-US"/>
          </a:p>
        </p:txBody>
      </p:sp>
    </p:spTree>
    <p:extLst>
      <p:ext uri="{BB962C8B-B14F-4D97-AF65-F5344CB8AC3E}">
        <p14:creationId xmlns:p14="http://schemas.microsoft.com/office/powerpoint/2010/main" val="2321768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latin typeface="Arial" panose="020B0604020202020204" pitchFamily="34" charset="0"/>
                <a:cs typeface="Arial" panose="020B0604020202020204" pitchFamily="34" charset="0"/>
              </a:rPr>
              <a:t>Isopsephy</a:t>
            </a:r>
            <a:r>
              <a:rPr lang="en-US" b="1" dirty="0">
                <a:latin typeface="Arial" panose="020B0604020202020204" pitchFamily="34" charset="0"/>
                <a:cs typeface="Arial" panose="020B0604020202020204" pitchFamily="34" charset="0"/>
              </a:rPr>
              <a:t> – “The practice of adding up the numerical values of the letters in a word to form a single number.”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Common in Biblical times to “know your number”. </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25</a:t>
            </a:fld>
            <a:endParaRPr lang="en-US"/>
          </a:p>
        </p:txBody>
      </p:sp>
    </p:spTree>
    <p:extLst>
      <p:ext uri="{BB962C8B-B14F-4D97-AF65-F5344CB8AC3E}">
        <p14:creationId xmlns:p14="http://schemas.microsoft.com/office/powerpoint/2010/main" val="413937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a:t>
            </a:r>
            <a:r>
              <a:rPr lang="en-US" b="1" baseline="30000" dirty="0"/>
              <a:t>nd</a:t>
            </a:r>
            <a:r>
              <a:rPr lang="en-US" b="1" dirty="0"/>
              <a:t> most common gematria in US</a:t>
            </a:r>
          </a:p>
          <a:p>
            <a:pPr marL="171450" indent="-171450">
              <a:buFont typeface="Arial" panose="020B0604020202020204" pitchFamily="34" charset="0"/>
              <a:buChar char="•"/>
            </a:pPr>
            <a:r>
              <a:rPr lang="en-US" b="1" dirty="0"/>
              <a:t>Outlining text book chapters in school</a:t>
            </a:r>
          </a:p>
          <a:p>
            <a:endParaRPr lang="en-US" b="1" dirty="0"/>
          </a:p>
          <a:p>
            <a:r>
              <a:rPr lang="en-US" b="1" dirty="0"/>
              <a:t>Most used gematria world-wide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OS - Linux, Unix, Windows, Apple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“ASCII” (computers)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b="1" dirty="0">
                <a:latin typeface="Arial" panose="020B0604020202020204" pitchFamily="34" charset="0"/>
                <a:cs typeface="Arial" panose="020B0604020202020204" pitchFamily="34" charset="0"/>
              </a:rPr>
              <a:t>American Standard Code for Information Interchange</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26</a:t>
            </a:fld>
            <a:endParaRPr lang="en-US"/>
          </a:p>
        </p:txBody>
      </p:sp>
    </p:spTree>
    <p:extLst>
      <p:ext uri="{BB962C8B-B14F-4D97-AF65-F5344CB8AC3E}">
        <p14:creationId xmlns:p14="http://schemas.microsoft.com/office/powerpoint/2010/main" val="2288840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latin typeface="Arial" panose="020B0604020202020204" pitchFamily="34" charset="0"/>
                <a:cs typeface="Arial" panose="020B0604020202020204" pitchFamily="34" charset="0"/>
              </a:rPr>
              <a:t>We cannot live our lives as we do in modern times without gematria.</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Pay for food with debit or credit card</a:t>
            </a:r>
          </a:p>
          <a:p>
            <a:r>
              <a:rPr lang="en-US" sz="2000" b="1" dirty="0">
                <a:latin typeface="Arial" panose="020B0604020202020204" pitchFamily="34" charset="0"/>
                <a:cs typeface="Arial" panose="020B0604020202020204" pitchFamily="34" charset="0"/>
              </a:rPr>
              <a:t>Send or receive text on phone</a:t>
            </a:r>
          </a:p>
          <a:p>
            <a:r>
              <a:rPr lang="en-US" sz="2000" b="1" dirty="0">
                <a:latin typeface="Arial" panose="020B0604020202020204" pitchFamily="34" charset="0"/>
                <a:cs typeface="Arial" panose="020B0604020202020204" pitchFamily="34" charset="0"/>
              </a:rPr>
              <a:t>Get on internet</a:t>
            </a:r>
          </a:p>
          <a:p>
            <a:r>
              <a:rPr lang="en-US" sz="2000" b="1" dirty="0">
                <a:latin typeface="Arial" panose="020B0604020202020204" pitchFamily="34" charset="0"/>
                <a:cs typeface="Arial" panose="020B0604020202020204" pitchFamily="34" charset="0"/>
              </a:rPr>
              <a:t>Send or receive Email</a:t>
            </a:r>
          </a:p>
          <a:p>
            <a:r>
              <a:rPr lang="en-US" sz="2000" b="1" dirty="0">
                <a:latin typeface="Arial" panose="020B0604020202020204" pitchFamily="34" charset="0"/>
                <a:cs typeface="Arial" panose="020B0604020202020204" pitchFamily="34" charset="0"/>
              </a:rPr>
              <a:t>Bank calculates interest on your checking or savings account</a:t>
            </a:r>
          </a:p>
          <a:p>
            <a:r>
              <a:rPr lang="en-US" sz="2000" b="1" dirty="0">
                <a:latin typeface="Arial" panose="020B0604020202020204" pitchFamily="34" charset="0"/>
                <a:cs typeface="Arial" panose="020B0604020202020204" pitchFamily="34" charset="0"/>
              </a:rPr>
              <a:t>401K or IRA company calculates its value</a:t>
            </a:r>
          </a:p>
          <a:p>
            <a:r>
              <a:rPr lang="en-US" sz="2000" b="1" dirty="0">
                <a:latin typeface="Arial" panose="020B0604020202020204" pitchFamily="34" charset="0"/>
                <a:cs typeface="Arial" panose="020B0604020202020204" pitchFamily="34" charset="0"/>
              </a:rPr>
              <a:t>Turn on your car’s engine</a:t>
            </a:r>
          </a:p>
          <a:p>
            <a:r>
              <a:rPr lang="en-US" sz="2000" b="1" dirty="0">
                <a:latin typeface="Arial" panose="020B0604020202020204" pitchFamily="34" charset="0"/>
                <a:cs typeface="Arial" panose="020B0604020202020204" pitchFamily="34" charset="0"/>
              </a:rPr>
              <a:t>All processes running in the background on your laptop or phone</a:t>
            </a:r>
          </a:p>
          <a:p>
            <a:r>
              <a:rPr lang="en-US" sz="2000" b="1" dirty="0">
                <a:latin typeface="Arial" panose="020B0604020202020204" pitchFamily="34" charset="0"/>
                <a:cs typeface="Arial" panose="020B0604020202020204" pitchFamily="34" charset="0"/>
              </a:rPr>
              <a:t>Smart TV, refrigerator, dishwasher</a:t>
            </a:r>
          </a:p>
          <a:p>
            <a:r>
              <a:rPr lang="en-US" sz="2000" b="1" dirty="0">
                <a:latin typeface="Arial" panose="020B0604020202020204" pitchFamily="34" charset="0"/>
                <a:cs typeface="Arial" panose="020B0604020202020204" pitchFamily="34" charset="0"/>
              </a:rPr>
              <a:t>Anything with a computer chip</a:t>
            </a:r>
          </a:p>
          <a:p>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27</a:t>
            </a:fld>
            <a:endParaRPr lang="en-US"/>
          </a:p>
        </p:txBody>
      </p:sp>
    </p:spTree>
    <p:extLst>
      <p:ext uri="{BB962C8B-B14F-4D97-AF65-F5344CB8AC3E}">
        <p14:creationId xmlns:p14="http://schemas.microsoft.com/office/powerpoint/2010/main" val="332751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1.  If you have the ability to understand, you better listen up.  Because, you are going to be held accountable for what is about to be said.</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A special clue is about to be given to you.</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a:t>
            </a:fld>
            <a:endParaRPr lang="en-US"/>
          </a:p>
        </p:txBody>
      </p:sp>
    </p:spTree>
    <p:extLst>
      <p:ext uri="{BB962C8B-B14F-4D97-AF65-F5344CB8AC3E}">
        <p14:creationId xmlns:p14="http://schemas.microsoft.com/office/powerpoint/2010/main" val="3097977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1320"/>
                </a:solidFill>
                <a:latin typeface="Arial" panose="020B0604020202020204" pitchFamily="34" charset="0"/>
                <a:cs typeface="Arial" panose="020B0604020202020204" pitchFamily="34" charset="0"/>
              </a:rPr>
              <a:t>1 option:</a:t>
            </a:r>
          </a:p>
          <a:p>
            <a:endParaRPr lang="en-US" b="1" dirty="0">
              <a:solidFill>
                <a:srgbClr val="001320"/>
              </a:solidFill>
              <a:latin typeface="Arial" panose="020B0604020202020204" pitchFamily="34" charset="0"/>
              <a:cs typeface="Arial" panose="020B0604020202020204" pitchFamily="34" charset="0"/>
            </a:endParaRPr>
          </a:p>
          <a:p>
            <a:r>
              <a:rPr lang="en-US" b="1" dirty="0">
                <a:solidFill>
                  <a:srgbClr val="001320"/>
                </a:solidFill>
                <a:latin typeface="Arial" panose="020B0604020202020204" pitchFamily="34" charset="0"/>
                <a:cs typeface="Arial" panose="020B0604020202020204" pitchFamily="34" charset="0"/>
              </a:rPr>
              <a:t>Appropriate to assign “666” to Nero?</a:t>
            </a:r>
          </a:p>
          <a:p>
            <a:r>
              <a:rPr lang="en-US" b="1" dirty="0">
                <a:solidFill>
                  <a:srgbClr val="001320"/>
                </a:solidFill>
                <a:latin typeface="Arial" panose="020B0604020202020204" pitchFamily="34" charset="0"/>
                <a:cs typeface="Arial" panose="020B0604020202020204" pitchFamily="34" charset="0"/>
              </a:rPr>
              <a:t>Yes, he started the first wave of severe persecution of the 1</a:t>
            </a:r>
            <a:r>
              <a:rPr lang="en-US" b="1" baseline="30000" dirty="0">
                <a:solidFill>
                  <a:srgbClr val="001320"/>
                </a:solidFill>
                <a:latin typeface="Arial" panose="020B0604020202020204" pitchFamily="34" charset="0"/>
                <a:cs typeface="Arial" panose="020B0604020202020204" pitchFamily="34" charset="0"/>
              </a:rPr>
              <a:t>st</a:t>
            </a:r>
            <a:r>
              <a:rPr lang="en-US" b="1" dirty="0">
                <a:solidFill>
                  <a:srgbClr val="001320"/>
                </a:solidFill>
                <a:latin typeface="Arial" panose="020B0604020202020204" pitchFamily="34" charset="0"/>
                <a:cs typeface="Arial" panose="020B0604020202020204" pitchFamily="34" charset="0"/>
              </a:rPr>
              <a:t> century church</a:t>
            </a:r>
          </a:p>
          <a:p>
            <a:endParaRPr lang="en-US" b="1" dirty="0">
              <a:solidFill>
                <a:srgbClr val="0013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28</a:t>
            </a:fld>
            <a:endParaRPr lang="en-US"/>
          </a:p>
        </p:txBody>
      </p:sp>
    </p:spTree>
    <p:extLst>
      <p:ext uri="{BB962C8B-B14F-4D97-AF65-F5344CB8AC3E}">
        <p14:creationId xmlns:p14="http://schemas.microsoft.com/office/powerpoint/2010/main" val="2070744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Does 666 refer to Nero?</a:t>
            </a:r>
          </a:p>
          <a:p>
            <a:pPr marL="182880" indent="-182880">
              <a:buFont typeface="Arial" panose="020B0604020202020204" pitchFamily="34" charset="0"/>
              <a:buChar char="•"/>
            </a:pPr>
            <a:r>
              <a:rPr lang="en-US" b="1" dirty="0"/>
              <a:t>Nero was significant character in the persecution of the Christians</a:t>
            </a:r>
          </a:p>
          <a:p>
            <a:pPr marL="182880" indent="-182880">
              <a:buFont typeface="Arial" panose="020B0604020202020204" pitchFamily="34" charset="0"/>
              <a:buChar char="•"/>
            </a:pPr>
            <a:r>
              <a:rPr lang="en-US" b="1" dirty="0"/>
              <a:t>Nero started persecution in earnest</a:t>
            </a:r>
          </a:p>
          <a:p>
            <a:pPr marL="182880" indent="-182880">
              <a:buFont typeface="Arial" panose="020B0604020202020204" pitchFamily="34" charset="0"/>
              <a:buChar char="•"/>
            </a:pPr>
            <a:r>
              <a:rPr lang="en-US" b="1" dirty="0"/>
              <a:t>No big surprise that this number is his</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29</a:t>
            </a:fld>
            <a:endParaRPr lang="en-US"/>
          </a:p>
        </p:txBody>
      </p:sp>
    </p:spTree>
    <p:extLst>
      <p:ext uri="{BB962C8B-B14F-4D97-AF65-F5344CB8AC3E}">
        <p14:creationId xmlns:p14="http://schemas.microsoft.com/office/powerpoint/2010/main" val="2424263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https://www.reddit.com/r/AcademicBiblical/comments/dkg2l7/are_scholars_in_agreement_that_666_refers_to_nero/</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https://books.google.com/books?id=B8O5DQkk39YC&amp;printsec=frontcover#v=onepage&amp;q&amp;f=false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https://books.google.com/books?id=B8O5DQkk39YC&amp;pg=PT739&amp;lpg=PT739&amp;dq=%CE%91+%CE%9A%CE%91%CE%99+%CE%94%CE%9F%CE%9C%CE%95%CE%A4+%CE%A3%CE%95%CE%92+%CE%93%CE%95&amp;source=bl&amp;ots=_I2yIZd0EL&amp;sig=ACfU3U02tyy_bai6ueGHz1bz1aFtD7-A-w&amp;hl=en&amp;sa=X&amp;ved=2ahUKEwilsO3S_sz9AhUxlGoFHTgTBqIQ6AF6BAgnEAM#v=onepage&amp;q=%CE%91%20%CE%9A%CE%91%CE%99%20%CE%94%CE%9F%CE%9C%CE%95%CE%A4%20%CE%A3%CE%95%CE%92%20%CE%93%CE%95&amp;f=false</a:t>
            </a: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30</a:t>
            </a:fld>
            <a:endParaRPr lang="en-US"/>
          </a:p>
        </p:txBody>
      </p:sp>
    </p:spTree>
    <p:extLst>
      <p:ext uri="{BB962C8B-B14F-4D97-AF65-F5344CB8AC3E}">
        <p14:creationId xmlns:p14="http://schemas.microsoft.com/office/powerpoint/2010/main" val="451209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BOTH add up to 666???  Only fitting that they both do.  </a:t>
            </a:r>
          </a:p>
          <a:p>
            <a:endParaRPr lang="en-US" b="1" i="0"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On-line 68 </a:t>
            </a:r>
            <a:r>
              <a:rPr lang="en-US" b="1" i="0" dirty="0" err="1">
                <a:latin typeface="Arial" panose="020B0604020202020204" pitchFamily="34" charset="0"/>
                <a:cs typeface="Arial" panose="020B0604020202020204" pitchFamily="34" charset="0"/>
              </a:rPr>
              <a:t>AD’ers</a:t>
            </a:r>
            <a:r>
              <a:rPr lang="en-US" b="1" i="0" dirty="0">
                <a:latin typeface="Arial" panose="020B0604020202020204" pitchFamily="34" charset="0"/>
                <a:cs typeface="Arial" panose="020B0604020202020204" pitchFamily="34" charset="0"/>
              </a:rPr>
              <a:t> deny Domitian persecuted Christians.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latin typeface="Arial" panose="020B0604020202020204" pitchFamily="34" charset="0"/>
                <a:cs typeface="Arial" panose="020B0604020202020204" pitchFamily="34" charset="0"/>
              </a:rPr>
              <a:t>On-line 95 </a:t>
            </a:r>
            <a:r>
              <a:rPr lang="en-US" b="1" i="0" dirty="0" err="1">
                <a:latin typeface="Arial" panose="020B0604020202020204" pitchFamily="34" charset="0"/>
                <a:cs typeface="Arial" panose="020B0604020202020204" pitchFamily="34" charset="0"/>
              </a:rPr>
              <a:t>AD’ers</a:t>
            </a:r>
            <a:r>
              <a:rPr lang="en-US" b="1" i="0" dirty="0">
                <a:latin typeface="Arial" panose="020B0604020202020204" pitchFamily="34" charset="0"/>
                <a:cs typeface="Arial" panose="020B0604020202020204" pitchFamily="34" charset="0"/>
              </a:rPr>
              <a:t> claim Domitian persecuted Christians more than Nero.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latin typeface="Arial" panose="020B0604020202020204" pitchFamily="34" charset="0"/>
                <a:cs typeface="Arial" panose="020B0604020202020204" pitchFamily="34" charset="0"/>
              </a:rPr>
              <a:t>Jerome (Latin Bible translator and historian)  347 – 420 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latin typeface="Arial" panose="020B0604020202020204" pitchFamily="34" charset="0"/>
                <a:cs typeface="Arial" panose="020B0604020202020204" pitchFamily="34" charset="0"/>
              </a:rPr>
              <a:t>Jerome sets both groups of people straight on history. </a:t>
            </a:r>
          </a:p>
          <a:p>
            <a:pPr marL="171450" indent="-171450" algn="l">
              <a:buFont typeface="Arial" panose="020B0604020202020204" pitchFamily="34" charset="0"/>
              <a:buChar char="•"/>
            </a:pPr>
            <a:r>
              <a:rPr lang="en-US" sz="2000" b="1" i="0" dirty="0">
                <a:latin typeface="Arial" panose="020B0604020202020204" pitchFamily="34" charset="0"/>
                <a:cs typeface="Arial" panose="020B0604020202020204" pitchFamily="34" charset="0"/>
              </a:rPr>
              <a:t>“Lives of Illustrious Men”</a:t>
            </a:r>
          </a:p>
          <a:p>
            <a:pPr marL="171450" indent="-171450" algn="l">
              <a:buFont typeface="Arial" panose="020B0604020202020204" pitchFamily="34" charset="0"/>
              <a:buChar char="•"/>
            </a:pPr>
            <a:r>
              <a:rPr lang="en-US" sz="2000" b="1" i="0" dirty="0">
                <a:latin typeface="Arial" panose="020B0604020202020204" pitchFamily="34" charset="0"/>
                <a:cs typeface="Arial" panose="020B0604020202020204" pitchFamily="34" charset="0"/>
              </a:rPr>
              <a:t>Section 9.  “John the Apostle”</a:t>
            </a:r>
          </a:p>
          <a:p>
            <a:pPr marL="171450" indent="-171450" algn="l">
              <a:buFont typeface="Arial" panose="020B0604020202020204" pitchFamily="34" charset="0"/>
              <a:buChar char="•"/>
            </a:pPr>
            <a:r>
              <a:rPr lang="en-US" sz="2000" b="1" i="0" dirty="0">
                <a:latin typeface="Arial" panose="020B0604020202020204" pitchFamily="34" charset="0"/>
                <a:cs typeface="Arial" panose="020B0604020202020204" pitchFamily="34" charset="0"/>
              </a:rPr>
              <a:t>Nero started a 1</a:t>
            </a:r>
            <a:r>
              <a:rPr lang="en-US" sz="2000" b="1" i="0" baseline="30000" dirty="0">
                <a:latin typeface="Arial" panose="020B0604020202020204" pitchFamily="34" charset="0"/>
                <a:cs typeface="Arial" panose="020B0604020202020204" pitchFamily="34" charset="0"/>
              </a:rPr>
              <a:t>st</a:t>
            </a:r>
            <a:r>
              <a:rPr lang="en-US" sz="2000" b="1" i="0" dirty="0">
                <a:latin typeface="Arial" panose="020B0604020202020204" pitchFamily="34" charset="0"/>
                <a:cs typeface="Arial" panose="020B0604020202020204" pitchFamily="34" charset="0"/>
              </a:rPr>
              <a:t> wave of persecution</a:t>
            </a:r>
          </a:p>
          <a:p>
            <a:pPr marL="171450" indent="-171450" algn="l">
              <a:buFont typeface="Arial" panose="020B0604020202020204" pitchFamily="34" charset="0"/>
              <a:buChar char="•"/>
            </a:pPr>
            <a:r>
              <a:rPr lang="en-US" sz="2000" b="1" i="0" dirty="0">
                <a:latin typeface="Arial" panose="020B0604020202020204" pitchFamily="34" charset="0"/>
                <a:cs typeface="Arial" panose="020B0604020202020204" pitchFamily="34" charset="0"/>
              </a:rPr>
              <a:t>Domitian started a 2</a:t>
            </a:r>
            <a:r>
              <a:rPr lang="en-US" sz="2000" b="1" i="0" baseline="30000" dirty="0">
                <a:latin typeface="Arial" panose="020B0604020202020204" pitchFamily="34" charset="0"/>
                <a:cs typeface="Arial" panose="020B0604020202020204" pitchFamily="34" charset="0"/>
              </a:rPr>
              <a:t>nd</a:t>
            </a:r>
            <a:r>
              <a:rPr lang="en-US" sz="2000" b="1" i="0" dirty="0">
                <a:latin typeface="Arial" panose="020B0604020202020204" pitchFamily="34" charset="0"/>
                <a:cs typeface="Arial" panose="020B0604020202020204" pitchFamily="34" charset="0"/>
              </a:rPr>
              <a:t> wave of persecution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latin typeface="Arial" panose="020B0604020202020204" pitchFamily="34" charset="0"/>
                <a:cs typeface="Arial" panose="020B0604020202020204" pitchFamily="34" charset="0"/>
              </a:rPr>
              <a:t>“</a:t>
            </a:r>
            <a:r>
              <a:rPr lang="en-US" sz="2000" b="1" i="1" dirty="0">
                <a:solidFill>
                  <a:srgbClr val="C00000"/>
                </a:solidFill>
                <a:latin typeface="Arial" panose="020B0604020202020204" pitchFamily="34" charset="0"/>
                <a:cs typeface="Arial" panose="020B0604020202020204" pitchFamily="34" charset="0"/>
              </a:rPr>
              <a:t>In the fourteenth year then after Nero, Domitian, having raised a second persecution</a:t>
            </a:r>
            <a:r>
              <a:rPr lang="en-US" sz="2000" b="1" i="1" dirty="0">
                <a:latin typeface="Arial" panose="020B0604020202020204" pitchFamily="34" charset="0"/>
                <a:cs typeface="Arial" panose="020B0604020202020204" pitchFamily="34" charset="0"/>
              </a:rPr>
              <a:t>, he [John] was banished to the island of Patmos, and wrote the Apocalypse, on which Justin Martyr and </a:t>
            </a:r>
            <a:r>
              <a:rPr lang="en-US" sz="2000" b="1" i="1" dirty="0" err="1">
                <a:latin typeface="Arial" panose="020B0604020202020204" pitchFamily="34" charset="0"/>
                <a:cs typeface="Arial" panose="020B0604020202020204" pitchFamily="34" charset="0"/>
              </a:rPr>
              <a:t>Irenæus</a:t>
            </a:r>
            <a:r>
              <a:rPr lang="en-US" sz="2000" b="1" i="1" dirty="0">
                <a:latin typeface="Arial" panose="020B0604020202020204" pitchFamily="34" charset="0"/>
                <a:cs typeface="Arial" panose="020B0604020202020204" pitchFamily="34" charset="0"/>
              </a:rPr>
              <a:t> afterwards wrote commentaries. But Domitian having been put to death and his acts, on account of his excessive cruelty, having been annulled by the senate, he [John] returned to Ephesus under </a:t>
            </a:r>
            <a:r>
              <a:rPr lang="en-US" sz="2000" b="1" i="1" dirty="0" err="1">
                <a:latin typeface="Arial" panose="020B0604020202020204" pitchFamily="34" charset="0"/>
                <a:cs typeface="Arial" panose="020B0604020202020204" pitchFamily="34" charset="0"/>
              </a:rPr>
              <a:t>Pertinax</a:t>
            </a:r>
            <a:r>
              <a:rPr lang="en-US" sz="2000" b="1" i="1" dirty="0">
                <a:latin typeface="Arial" panose="020B0604020202020204" pitchFamily="34" charset="0"/>
                <a:cs typeface="Arial" panose="020B0604020202020204" pitchFamily="34" charset="0"/>
              </a:rPr>
              <a:t> and continuing there until the time of the Emperor Trajan, founded and built churches throughout all Asia, and, worn out by old age, died in the sixty-eighth year after our Lord's passion and was buried near the same city.”</a:t>
            </a: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31</a:t>
            </a:fld>
            <a:endParaRPr lang="en-US"/>
          </a:p>
        </p:txBody>
      </p:sp>
    </p:spTree>
    <p:extLst>
      <p:ext uri="{BB962C8B-B14F-4D97-AF65-F5344CB8AC3E}">
        <p14:creationId xmlns:p14="http://schemas.microsoft.com/office/powerpoint/2010/main" val="218961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“The” Anti-Christ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Not “Another” Anti-Christ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Not “An” Anti-Christ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“The” Anti-Christ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Someone in the future</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 . . As if no other antichrists exist</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Verses where Greek word for antichrist appears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Not found in Revelation</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33</a:t>
            </a:fld>
            <a:endParaRPr lang="en-US"/>
          </a:p>
        </p:txBody>
      </p:sp>
    </p:spTree>
    <p:extLst>
      <p:ext uri="{BB962C8B-B14F-4D97-AF65-F5344CB8AC3E}">
        <p14:creationId xmlns:p14="http://schemas.microsoft.com/office/powerpoint/2010/main" val="636219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1320"/>
                </a:solidFill>
                <a:effectLst/>
                <a:latin typeface="Roboto" panose="02000000000000000000" pitchFamily="2" charset="0"/>
              </a:rPr>
              <a:t>Anti-Christs are already here, and there are a multiplicity of them, not just one that is coming in the future.</a:t>
            </a:r>
          </a:p>
          <a:p>
            <a:endParaRPr lang="en-US" b="1" dirty="0">
              <a:solidFill>
                <a:srgbClr val="001320"/>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Arial" panose="020B0604020202020204" pitchFamily="34" charset="0"/>
                <a:cs typeface="Arial" panose="020B0604020202020204" pitchFamily="34" charset="0"/>
              </a:rPr>
              <a:t>Description of Beast #1 and Anti-Christ do not match!</a:t>
            </a:r>
            <a:endParaRPr lang="en-US" b="1" dirty="0">
              <a:solidFill>
                <a:srgbClr val="001320"/>
              </a:solidFill>
              <a:latin typeface="Roboto" panose="02000000000000000000" pitchFamily="2" charset="0"/>
            </a:endParaRPr>
          </a:p>
          <a:p>
            <a:endParaRPr lang="en-US" b="1" dirty="0">
              <a:solidFill>
                <a:srgbClr val="001320"/>
              </a:solidFill>
              <a:latin typeface="Roboto" panose="02000000000000000000" pitchFamily="2" charset="0"/>
            </a:endParaRPr>
          </a:p>
          <a:p>
            <a:r>
              <a:rPr lang="en-US" b="1" dirty="0">
                <a:solidFill>
                  <a:srgbClr val="001320"/>
                </a:solidFill>
                <a:latin typeface="Roboto" panose="02000000000000000000" pitchFamily="2" charset="0"/>
              </a:rPr>
              <a:t>Anti-Christ in 1 and 2 John are not murdering Christians.</a:t>
            </a:r>
          </a:p>
          <a:p>
            <a:endParaRPr lang="en-US" b="1" dirty="0">
              <a:solidFill>
                <a:srgbClr val="001320"/>
              </a:solidFill>
              <a:latin typeface="Roboto" panose="02000000000000000000" pitchFamily="2"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35</a:t>
            </a:fld>
            <a:endParaRPr lang="en-US"/>
          </a:p>
        </p:txBody>
      </p:sp>
    </p:spTree>
    <p:extLst>
      <p:ext uri="{BB962C8B-B14F-4D97-AF65-F5344CB8AC3E}">
        <p14:creationId xmlns:p14="http://schemas.microsoft.com/office/powerpoint/2010/main" val="1716078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Christian businesses were boycotted by Rome.  </a:t>
            </a:r>
          </a:p>
          <a:p>
            <a:endParaRPr lang="en-US" b="1" dirty="0"/>
          </a:p>
          <a:p>
            <a:r>
              <a:rPr lang="en-US" b="1" dirty="0"/>
              <a:t>Anyone doing business with a Christian or a Christian business would be punished and boycotted by Rome as well.</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36</a:t>
            </a:fld>
            <a:endParaRPr lang="en-US"/>
          </a:p>
        </p:txBody>
      </p:sp>
    </p:spTree>
    <p:extLst>
      <p:ext uri="{BB962C8B-B14F-4D97-AF65-F5344CB8AC3E}">
        <p14:creationId xmlns:p14="http://schemas.microsoft.com/office/powerpoint/2010/main" val="2301213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Christian businesses were boycotted by Rome.  </a:t>
            </a:r>
          </a:p>
          <a:p>
            <a:endParaRPr lang="en-US" b="1" dirty="0"/>
          </a:p>
          <a:p>
            <a:r>
              <a:rPr lang="en-US" b="1" dirty="0"/>
              <a:t>Anyone doing business with a Christian or a Christian business would be punished and boycotted by Rome as well.</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37</a:t>
            </a:fld>
            <a:endParaRPr lang="en-US"/>
          </a:p>
        </p:txBody>
      </p:sp>
    </p:spTree>
    <p:extLst>
      <p:ext uri="{BB962C8B-B14F-4D97-AF65-F5344CB8AC3E}">
        <p14:creationId xmlns:p14="http://schemas.microsoft.com/office/powerpoint/2010/main" val="3033946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Pre-M claim that the end of world is ushered in by The Antichrist causing Armageddon, defined as kings of the east,  Gog and Magog, (i.e. Russia), invading Israel.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That would make Anti-Christ Russian.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This article makes it sound like Anti-Christ is American.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Claims of Pre-M are not even cohesive. </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38</a:t>
            </a:fld>
            <a:endParaRPr lang="en-US"/>
          </a:p>
        </p:txBody>
      </p:sp>
    </p:spTree>
    <p:extLst>
      <p:ext uri="{BB962C8B-B14F-4D97-AF65-F5344CB8AC3E}">
        <p14:creationId xmlns:p14="http://schemas.microsoft.com/office/powerpoint/2010/main" val="2892678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would Revelation prophesy about America’s usage of credit and debit cards?</a:t>
            </a:r>
          </a:p>
          <a:p>
            <a:endParaRPr lang="en-US" b="1" dirty="0"/>
          </a:p>
          <a:p>
            <a:r>
              <a:rPr lang="en-US" b="1" dirty="0"/>
              <a:t>Why would 7 churches of Asia care?</a:t>
            </a:r>
          </a:p>
          <a:p>
            <a:pPr marL="171450" indent="-171450">
              <a:buFont typeface="Arial" panose="020B0604020202020204" pitchFamily="34" charset="0"/>
              <a:buChar char="•"/>
            </a:pPr>
            <a:r>
              <a:rPr lang="en-US" b="1" dirty="0"/>
              <a:t>7 churches do not even know what America is</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39</a:t>
            </a:fld>
            <a:endParaRPr lang="en-US"/>
          </a:p>
        </p:txBody>
      </p:sp>
    </p:spTree>
    <p:extLst>
      <p:ext uri="{BB962C8B-B14F-4D97-AF65-F5344CB8AC3E}">
        <p14:creationId xmlns:p14="http://schemas.microsoft.com/office/powerpoint/2010/main" val="181994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chapter deals with historical facts surrounding persecution of Christians in the first century.</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a:t>
            </a:fld>
            <a:endParaRPr lang="en-US"/>
          </a:p>
        </p:txBody>
      </p:sp>
    </p:spTree>
    <p:extLst>
      <p:ext uri="{BB962C8B-B14F-4D97-AF65-F5344CB8AC3E}">
        <p14:creationId xmlns:p14="http://schemas.microsoft.com/office/powerpoint/2010/main" val="39933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lgn="just">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Head fatal wound healed – explained in Ch. 17</a:t>
            </a:r>
          </a:p>
          <a:p>
            <a:pPr marL="274320" lvl="1" indent="-182880" algn="just">
              <a:buFont typeface="Wingdings" panose="05000000000000000000" pitchFamily="2" charset="2"/>
              <a:buChar char="Ø"/>
            </a:pPr>
            <a:r>
              <a:rPr lang="en-US" altLang="en-US" sz="2000" b="1" dirty="0">
                <a:latin typeface="Arial" panose="020B0604020202020204" pitchFamily="34" charset="0"/>
                <a:cs typeface="Arial" panose="020B0604020202020204" pitchFamily="34" charset="0"/>
              </a:rPr>
              <a:t>Roman Caesars historically took power by murdering previous Caesar</a:t>
            </a:r>
          </a:p>
          <a:p>
            <a:pPr marL="274320" lvl="1" indent="-182880" algn="just">
              <a:buFont typeface="Wingdings" panose="05000000000000000000" pitchFamily="2" charset="2"/>
              <a:buChar char="Ø"/>
            </a:pPr>
            <a:r>
              <a:rPr lang="en-US" altLang="en-US" sz="2000" b="1" dirty="0">
                <a:latin typeface="Arial" panose="020B0604020202020204" pitchFamily="34" charset="0"/>
                <a:cs typeface="Arial" panose="020B0604020202020204" pitchFamily="34" charset="0"/>
              </a:rPr>
              <a:t>Nero (who started the persecution in earnest) committed suicide, also</a:t>
            </a:r>
          </a:p>
          <a:p>
            <a:pPr marL="617220" lvl="2" indent="-342900" algn="just">
              <a:buFont typeface="Wingdings" panose="05000000000000000000" pitchFamily="2" charset="2"/>
              <a:buChar char="ü"/>
            </a:pPr>
            <a:r>
              <a:rPr lang="en-US" altLang="en-US" sz="2000" b="1" dirty="0">
                <a:latin typeface="Arial" panose="020B0604020202020204" pitchFamily="34" charset="0"/>
                <a:cs typeface="Arial" panose="020B0604020202020204" pitchFamily="34" charset="0"/>
              </a:rPr>
              <a:t>Started persecution in earnest</a:t>
            </a:r>
          </a:p>
          <a:p>
            <a:pPr marL="617220" lvl="2" indent="-342900" algn="just">
              <a:buFont typeface="Wingdings" panose="05000000000000000000" pitchFamily="2" charset="2"/>
              <a:buChar char="ü"/>
            </a:pPr>
            <a:r>
              <a:rPr lang="en-US" altLang="en-US" sz="2000" b="1" dirty="0">
                <a:latin typeface="Arial" panose="020B0604020202020204" pitchFamily="34" charset="0"/>
                <a:cs typeface="Arial" panose="020B0604020202020204" pitchFamily="34" charset="0"/>
              </a:rPr>
              <a:t>Senate voted to arrest him and put him on trial for “crimes against nature”</a:t>
            </a:r>
          </a:p>
          <a:p>
            <a:pPr marL="617220" lvl="2" indent="-342900" algn="just">
              <a:buFont typeface="Wingdings" panose="05000000000000000000" pitchFamily="2" charset="2"/>
              <a:buChar char="ü"/>
            </a:pPr>
            <a:r>
              <a:rPr lang="en-US" altLang="en-US" sz="2000" b="1" dirty="0">
                <a:latin typeface="Arial" panose="020B0604020202020204" pitchFamily="34" charset="0"/>
                <a:cs typeface="Arial" panose="020B0604020202020204" pitchFamily="34" charset="0"/>
              </a:rPr>
              <a:t>Committed suicide or instructed his closest soldiers to kill him</a:t>
            </a:r>
          </a:p>
          <a:p>
            <a:pPr marL="617220" lvl="2" indent="-342900" algn="just">
              <a:buFont typeface="Wingdings" panose="05000000000000000000" pitchFamily="2" charset="2"/>
              <a:buChar char="ü"/>
            </a:pPr>
            <a:r>
              <a:rPr lang="en-US" altLang="en-US" sz="2000" b="1" dirty="0">
                <a:latin typeface="Arial" panose="020B0604020202020204" pitchFamily="34" charset="0"/>
                <a:cs typeface="Arial" panose="020B0604020202020204" pitchFamily="34" charset="0"/>
              </a:rPr>
              <a:t>Still, persecution did not stop – it continued and got worse</a:t>
            </a:r>
          </a:p>
          <a:p>
            <a:pPr marL="457200" lvl="2" indent="-182880" algn="just">
              <a:buFont typeface="Wingdings" panose="05000000000000000000" pitchFamily="2" charset="2"/>
              <a:buChar char="Ø"/>
            </a:pPr>
            <a:endParaRPr lang="en-US" altLang="en-US" sz="2000" b="1" dirty="0">
              <a:latin typeface="Arial" panose="020B0604020202020204" pitchFamily="34" charset="0"/>
              <a:cs typeface="Arial" panose="020B0604020202020204" pitchFamily="34" charset="0"/>
            </a:endParaRPr>
          </a:p>
          <a:p>
            <a:pPr marL="274320" lvl="1" indent="-182880" algn="just">
              <a:buFont typeface="Wingdings" panose="05000000000000000000" pitchFamily="2" charset="2"/>
              <a:buChar char="Ø"/>
            </a:pPr>
            <a:r>
              <a:rPr lang="en-US" altLang="en-US" sz="2000" b="1" dirty="0">
                <a:latin typeface="Arial" panose="020B0604020202020204" pitchFamily="34" charset="0"/>
                <a:cs typeface="Arial" panose="020B0604020202020204" pitchFamily="34" charset="0"/>
              </a:rPr>
              <a:t>Rome leadership appeared to have been imploding, but they survived and grew more powerful</a:t>
            </a:r>
          </a:p>
          <a:p>
            <a:pPr marL="182880" indent="-182880" algn="just">
              <a:buFont typeface="Arial" panose="020B0604020202020204" pitchFamily="34" charset="0"/>
              <a:buChar char="•"/>
            </a:pPr>
            <a:endParaRPr lang="en-US" altLang="en-US" sz="2000" b="1" dirty="0">
              <a:latin typeface="Arial" panose="020B0604020202020204" pitchFamily="34" charset="0"/>
              <a:cs typeface="Arial" panose="020B0604020202020204" pitchFamily="34" charset="0"/>
            </a:endParaRPr>
          </a:p>
          <a:p>
            <a:pPr marL="182880" indent="-182880" algn="just">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42 months</a:t>
            </a:r>
          </a:p>
          <a:p>
            <a:pPr marL="274320" lvl="1" indent="-182880" algn="just">
              <a:buFont typeface="Wingdings" panose="05000000000000000000" pitchFamily="2" charset="2"/>
              <a:buChar char="Ø"/>
            </a:pPr>
            <a:r>
              <a:rPr lang="en-US" altLang="en-US" sz="2000" b="1" dirty="0">
                <a:latin typeface="Arial" panose="020B0604020202020204" pitchFamily="34" charset="0"/>
                <a:cs typeface="Arial" panose="020B0604020202020204" pitchFamily="34" charset="0"/>
              </a:rPr>
              <a:t>Roman/Jewish/Jerusalem war 66 AD – 70 AD (@ 3 ½ years) </a:t>
            </a:r>
          </a:p>
          <a:p>
            <a:pPr marL="274320" lvl="1" indent="-182880" algn="just">
              <a:buFont typeface="Wingdings" panose="05000000000000000000" pitchFamily="2" charset="2"/>
              <a:buChar char="Ø"/>
            </a:pPr>
            <a:r>
              <a:rPr lang="en-US" altLang="en-US" sz="2000" b="1" dirty="0">
                <a:latin typeface="Arial" panose="020B0604020202020204" pitchFamily="34" charset="0"/>
                <a:cs typeface="Arial" panose="020B0604020202020204" pitchFamily="34" charset="0"/>
              </a:rPr>
              <a:t>Verse 5 - Pasted tense!  </a:t>
            </a:r>
          </a:p>
          <a:p>
            <a:pPr algn="just"/>
            <a:endParaRPr lang="en-US" altLang="en-US" sz="2000" b="1" dirty="0">
              <a:latin typeface="Arial" panose="020B0604020202020204" pitchFamily="34" charset="0"/>
              <a:cs typeface="Arial" panose="020B0604020202020204" pitchFamily="34" charset="0"/>
            </a:endParaRPr>
          </a:p>
          <a:p>
            <a:pPr algn="just"/>
            <a:endParaRPr kumimoji="0" lang="en-US" sz="2000" b="1" i="1"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algn="just"/>
            <a:r>
              <a:rPr kumimoji="0" lang="en-US" sz="2000" b="1" i="1"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  </a:t>
            </a:r>
            <a:r>
              <a:rPr lang="en-US" sz="2000" b="1" i="1" dirty="0">
                <a:solidFill>
                  <a:srgbClr val="7030A0"/>
                </a:solidFill>
                <a:latin typeface="Arial" panose="020B0604020202020204" pitchFamily="34" charset="0"/>
                <a:cs typeface="Arial" panose="020B0604020202020204" pitchFamily="34" charset="0"/>
              </a:rPr>
              <a:t>And I stood upon the sand of the sea, and saw a beast rise up out of the sea, having seven heads and ten horns, and upon his horns ten crowns, and upon his heads the name of blasphemy.</a:t>
            </a:r>
          </a:p>
          <a:p>
            <a:pPr algn="just"/>
            <a:r>
              <a:rPr lang="en-US" sz="2000" b="1" i="1" baseline="30000" dirty="0">
                <a:solidFill>
                  <a:srgbClr val="C00000"/>
                </a:solidFill>
                <a:latin typeface="Arial" panose="020B0604020202020204" pitchFamily="34" charset="0"/>
                <a:cs typeface="Arial" panose="020B0604020202020204" pitchFamily="34" charset="0"/>
              </a:rPr>
              <a:t>2</a:t>
            </a:r>
            <a:r>
              <a:rPr kumimoji="0" lang="en-US" sz="2000" b="1" i="1"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lang="en-US" sz="2000" b="1" i="1" dirty="0">
                <a:solidFill>
                  <a:srgbClr val="7030A0"/>
                </a:solidFill>
                <a:latin typeface="Arial" panose="020B0604020202020204" pitchFamily="34" charset="0"/>
                <a:cs typeface="Arial" panose="020B0604020202020204" pitchFamily="34" charset="0"/>
              </a:rPr>
              <a:t>And the beast which I saw was like unto a leopard, and his feet were as the feet of a bear, and his mouth as the mouth of a lion: and the dragon gave him his power, and his seat, and great authority.</a:t>
            </a:r>
          </a:p>
          <a:p>
            <a:pPr algn="just"/>
            <a:r>
              <a:rPr lang="en-US" sz="2000" b="1" i="1" baseline="30000" dirty="0">
                <a:solidFill>
                  <a:srgbClr val="C00000"/>
                </a:solidFill>
                <a:latin typeface="Arial" panose="020B0604020202020204" pitchFamily="34" charset="0"/>
                <a:cs typeface="Arial" panose="020B0604020202020204" pitchFamily="34" charset="0"/>
              </a:rPr>
              <a:t>3</a:t>
            </a:r>
            <a:r>
              <a:rPr kumimoji="0" lang="en-US" sz="2000" b="1" i="1"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lang="en-US" sz="2000" b="1" i="1" dirty="0">
                <a:solidFill>
                  <a:srgbClr val="7030A0"/>
                </a:solidFill>
                <a:latin typeface="Arial" panose="020B0604020202020204" pitchFamily="34" charset="0"/>
                <a:cs typeface="Arial" panose="020B0604020202020204" pitchFamily="34" charset="0"/>
              </a:rPr>
              <a:t>And I saw one of his heads as it were wounded to death; and his deadly wound was healed: and all the world wondered after the beast.</a:t>
            </a:r>
          </a:p>
          <a:p>
            <a:pPr algn="just"/>
            <a:r>
              <a:rPr lang="en-US" sz="2000" b="1" i="1" baseline="30000" dirty="0">
                <a:solidFill>
                  <a:srgbClr val="C00000"/>
                </a:solidFill>
                <a:latin typeface="Arial" panose="020B0604020202020204" pitchFamily="34" charset="0"/>
                <a:cs typeface="Arial" panose="020B0604020202020204" pitchFamily="34" charset="0"/>
              </a:rPr>
              <a:t>4</a:t>
            </a:r>
            <a:r>
              <a:rPr kumimoji="0" lang="en-US" sz="2000" b="1" i="1"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lang="en-US" sz="2000" b="1" i="1" dirty="0">
                <a:solidFill>
                  <a:srgbClr val="7030A0"/>
                </a:solidFill>
                <a:latin typeface="Arial" panose="020B0604020202020204" pitchFamily="34" charset="0"/>
                <a:cs typeface="Arial" panose="020B0604020202020204" pitchFamily="34" charset="0"/>
              </a:rPr>
              <a:t>And they worshipped the dragon which gave power unto the beast: and they worshipped the beast, saying, Who is like unto the beast? who is able to make war with him?</a:t>
            </a:r>
          </a:p>
          <a:p>
            <a:pPr algn="just"/>
            <a:r>
              <a:rPr lang="en-US" sz="2000" b="1" i="1" baseline="30000" dirty="0">
                <a:solidFill>
                  <a:srgbClr val="C00000"/>
                </a:solidFill>
                <a:latin typeface="Arial" panose="020B0604020202020204" pitchFamily="34" charset="0"/>
                <a:cs typeface="Arial" panose="020B0604020202020204" pitchFamily="34" charset="0"/>
              </a:rPr>
              <a:t>5</a:t>
            </a:r>
            <a:r>
              <a:rPr kumimoji="0" lang="en-US" sz="2000" b="1" i="1"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lang="en-US" sz="2000" b="1" i="1" dirty="0">
                <a:solidFill>
                  <a:srgbClr val="7030A0"/>
                </a:solidFill>
                <a:latin typeface="Arial" panose="020B0604020202020204" pitchFamily="34" charset="0"/>
                <a:cs typeface="Arial" panose="020B0604020202020204" pitchFamily="34" charset="0"/>
              </a:rPr>
              <a:t>And there was given unto him a mouth speaking great things and blasphemies; and power was given unto him to continue forty and two months.</a:t>
            </a:r>
          </a:p>
          <a:p>
            <a:pPr algn="just"/>
            <a:r>
              <a:rPr lang="en-US" sz="2000" b="1" i="1" baseline="30000" dirty="0">
                <a:solidFill>
                  <a:srgbClr val="C00000"/>
                </a:solidFill>
                <a:latin typeface="Arial" panose="020B0604020202020204" pitchFamily="34" charset="0"/>
                <a:cs typeface="Arial" panose="020B0604020202020204" pitchFamily="34" charset="0"/>
              </a:rPr>
              <a:t>6</a:t>
            </a:r>
            <a:r>
              <a:rPr lang="en-US" sz="2000" b="1" i="1" dirty="0">
                <a:latin typeface="Arial" panose="020B0604020202020204" pitchFamily="34" charset="0"/>
                <a:cs typeface="Arial" panose="020B0604020202020204" pitchFamily="34" charset="0"/>
              </a:rPr>
              <a:t> </a:t>
            </a:r>
            <a:r>
              <a:rPr lang="en-US" sz="2000" b="1" i="1" dirty="0">
                <a:solidFill>
                  <a:srgbClr val="7030A0"/>
                </a:solidFill>
                <a:latin typeface="Arial" panose="020B0604020202020204" pitchFamily="34" charset="0"/>
                <a:cs typeface="Arial" panose="020B0604020202020204" pitchFamily="34" charset="0"/>
              </a:rPr>
              <a:t>And he opened his mouth in blasphemy against God, to blaspheme his name, and his tabernacle, and them that dwell in heaven.</a:t>
            </a:r>
          </a:p>
          <a:p>
            <a:pPr algn="just"/>
            <a:r>
              <a:rPr lang="en-US" sz="2000" b="1" i="1" baseline="30000" dirty="0">
                <a:solidFill>
                  <a:srgbClr val="C00000"/>
                </a:solidFill>
                <a:latin typeface="Arial" panose="020B0604020202020204" pitchFamily="34" charset="0"/>
                <a:cs typeface="Arial" panose="020B0604020202020204" pitchFamily="34" charset="0"/>
              </a:rPr>
              <a:t>7</a:t>
            </a:r>
            <a:r>
              <a:rPr lang="en-US" sz="2000" b="1" i="1" dirty="0">
                <a:latin typeface="Arial" panose="020B0604020202020204" pitchFamily="34" charset="0"/>
                <a:cs typeface="Arial" panose="020B0604020202020204" pitchFamily="34" charset="0"/>
              </a:rPr>
              <a:t> </a:t>
            </a:r>
            <a:r>
              <a:rPr lang="en-US" sz="2000" b="1" i="1" dirty="0">
                <a:solidFill>
                  <a:srgbClr val="7030A0"/>
                </a:solidFill>
                <a:latin typeface="Arial" panose="020B0604020202020204" pitchFamily="34" charset="0"/>
                <a:cs typeface="Arial" panose="020B0604020202020204" pitchFamily="34" charset="0"/>
              </a:rPr>
              <a:t>And it was given unto him to make war with the saints, and to overcome them: and power was given him over all kindreds, and tongues, and nations.</a:t>
            </a:r>
          </a:p>
          <a:p>
            <a:pPr algn="just"/>
            <a:r>
              <a:rPr lang="en-US" sz="2000" b="1" i="1" baseline="30000" dirty="0">
                <a:solidFill>
                  <a:srgbClr val="C00000"/>
                </a:solidFill>
                <a:latin typeface="Arial" panose="020B0604020202020204" pitchFamily="34" charset="0"/>
                <a:cs typeface="Arial" panose="020B0604020202020204" pitchFamily="34" charset="0"/>
              </a:rPr>
              <a:t>8</a:t>
            </a:r>
            <a:r>
              <a:rPr lang="en-US" sz="2000" b="1" i="1" dirty="0">
                <a:latin typeface="Arial" panose="020B0604020202020204" pitchFamily="34" charset="0"/>
                <a:cs typeface="Arial" panose="020B0604020202020204" pitchFamily="34" charset="0"/>
              </a:rPr>
              <a:t> </a:t>
            </a:r>
            <a:r>
              <a:rPr lang="en-US" sz="2000" b="1" i="1" dirty="0">
                <a:solidFill>
                  <a:srgbClr val="7030A0"/>
                </a:solidFill>
                <a:latin typeface="Arial" panose="020B0604020202020204" pitchFamily="34" charset="0"/>
                <a:cs typeface="Arial" panose="020B0604020202020204" pitchFamily="34" charset="0"/>
              </a:rPr>
              <a:t>And all that dwell upon the earth shall worship him, whose names are not written in the book of life of the Lamb slain from the foundation of the world.</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6</a:t>
            </a:fld>
            <a:endParaRPr lang="en-US"/>
          </a:p>
        </p:txBody>
      </p:sp>
    </p:spTree>
    <p:extLst>
      <p:ext uri="{BB962C8B-B14F-4D97-AF65-F5344CB8AC3E}">
        <p14:creationId xmlns:p14="http://schemas.microsoft.com/office/powerpoint/2010/main" val="69484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Power of Rome which is in the Caesars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Fatal head wound that is healed</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7</a:t>
            </a:fld>
            <a:endParaRPr lang="en-US"/>
          </a:p>
        </p:txBody>
      </p:sp>
    </p:spTree>
    <p:extLst>
      <p:ext uri="{BB962C8B-B14F-4D97-AF65-F5344CB8AC3E}">
        <p14:creationId xmlns:p14="http://schemas.microsoft.com/office/powerpoint/2010/main" val="35867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could that be referencing?  </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8</a:t>
            </a:fld>
            <a:endParaRPr lang="en-US"/>
          </a:p>
        </p:txBody>
      </p:sp>
    </p:spTree>
    <p:extLst>
      <p:ext uri="{BB962C8B-B14F-4D97-AF65-F5344CB8AC3E}">
        <p14:creationId xmlns:p14="http://schemas.microsoft.com/office/powerpoint/2010/main" val="2021000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sz="2000" b="1" dirty="0">
                <a:latin typeface="Arial" panose="020B0604020202020204" pitchFamily="34" charset="0"/>
                <a:cs typeface="Arial" panose="020B0604020202020204" pitchFamily="34" charset="0"/>
              </a:rPr>
              <a:t>Caesars killed each other, but Roman power continued</a:t>
            </a:r>
          </a:p>
          <a:p>
            <a:pPr marL="0" indent="0" algn="jus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9</a:t>
            </a:fld>
            <a:endParaRPr lang="en-US"/>
          </a:p>
        </p:txBody>
      </p:sp>
    </p:spTree>
    <p:extLst>
      <p:ext uri="{BB962C8B-B14F-4D97-AF65-F5344CB8AC3E}">
        <p14:creationId xmlns:p14="http://schemas.microsoft.com/office/powerpoint/2010/main" val="1003808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11</a:t>
            </a:fld>
            <a:endParaRPr lang="en-US"/>
          </a:p>
        </p:txBody>
      </p:sp>
    </p:spTree>
    <p:extLst>
      <p:ext uri="{BB962C8B-B14F-4D97-AF65-F5344CB8AC3E}">
        <p14:creationId xmlns:p14="http://schemas.microsoft.com/office/powerpoint/2010/main" val="3477793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Caesar Worship or Emperor Worship</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Domitian required others to address him as “Lord and God”</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12</a:t>
            </a:fld>
            <a:endParaRPr lang="en-US"/>
          </a:p>
        </p:txBody>
      </p:sp>
    </p:spTree>
    <p:extLst>
      <p:ext uri="{BB962C8B-B14F-4D97-AF65-F5344CB8AC3E}">
        <p14:creationId xmlns:p14="http://schemas.microsoft.com/office/powerpoint/2010/main" val="50774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2B3F6-9AFC-B3FF-7799-771477BEC9A1}"/>
              </a:ext>
            </a:extLst>
          </p:cNvPr>
          <p:cNvSpPr>
            <a:spLocks noGrp="1"/>
          </p:cNvSpPr>
          <p:nvPr>
            <p:ph type="sldNum" sz="quarter" idx="10"/>
          </p:nvPr>
        </p:nvSpPr>
        <p:spPr/>
        <p:txBody>
          <a:bodyPr/>
          <a:lstStyle/>
          <a:p>
            <a:fld id="{074AB93A-AEF6-4B2B-8015-AB1375F19FCF}" type="slidenum">
              <a:rPr lang="en-US" smtClean="0"/>
              <a:pPr/>
              <a:t>‹#›</a:t>
            </a:fld>
            <a:endParaRPr lang="en-US"/>
          </a:p>
        </p:txBody>
      </p:sp>
    </p:spTree>
    <p:extLst>
      <p:ext uri="{BB962C8B-B14F-4D97-AF65-F5344CB8AC3E}">
        <p14:creationId xmlns:p14="http://schemas.microsoft.com/office/powerpoint/2010/main" val="407404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350FB-706B-3CD9-0A0F-AE6326BE1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1" y="-2015"/>
            <a:ext cx="12201720" cy="6860015"/>
          </a:xfrm>
          <a:prstGeom prst="rect">
            <a:avLst/>
          </a:prstGeom>
        </p:spPr>
      </p:pic>
      <p:grpSp>
        <p:nvGrpSpPr>
          <p:cNvPr id="5" name="Group 4">
            <a:extLst>
              <a:ext uri="{FF2B5EF4-FFF2-40B4-BE49-F238E27FC236}">
                <a16:creationId xmlns:a16="http://schemas.microsoft.com/office/drawing/2014/main" id="{901A4708-DBBA-FE6A-8E68-24273EAFAC9C}"/>
              </a:ext>
            </a:extLst>
          </p:cNvPr>
          <p:cNvGrpSpPr/>
          <p:nvPr userDrawn="1"/>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AF526929-6854-E04D-B942-9CE909740EF5}"/>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B1E558B4-43DB-018E-07F8-8FA7025F3366}"/>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C9F1F074-9D26-5C38-4FC3-AADA77916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ADEB90B8-7871-4A7B-7B64-9AA1A1BBEE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grpSp>
        <p:nvGrpSpPr>
          <p:cNvPr id="17" name="Group 16">
            <a:extLst>
              <a:ext uri="{FF2B5EF4-FFF2-40B4-BE49-F238E27FC236}">
                <a16:creationId xmlns:a16="http://schemas.microsoft.com/office/drawing/2014/main" id="{C1878111-CF49-61F5-E5CE-4EA8E28BB2BF}"/>
              </a:ext>
            </a:extLst>
          </p:cNvPr>
          <p:cNvGrpSpPr/>
          <p:nvPr userDrawn="1"/>
        </p:nvGrpSpPr>
        <p:grpSpPr>
          <a:xfrm>
            <a:off x="0" y="6766560"/>
            <a:ext cx="12204192" cy="91440"/>
            <a:chOff x="-8349" y="950081"/>
            <a:chExt cx="9147932" cy="466344"/>
          </a:xfrm>
        </p:grpSpPr>
        <p:pic>
          <p:nvPicPr>
            <p:cNvPr id="18" name="Picture 17">
              <a:extLst>
                <a:ext uri="{FF2B5EF4-FFF2-40B4-BE49-F238E27FC236}">
                  <a16:creationId xmlns:a16="http://schemas.microsoft.com/office/drawing/2014/main" id="{DB52C3AE-6B4E-705A-7170-E13DB716B1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9" name="Picture 18">
              <a:extLst>
                <a:ext uri="{FF2B5EF4-FFF2-40B4-BE49-F238E27FC236}">
                  <a16:creationId xmlns:a16="http://schemas.microsoft.com/office/drawing/2014/main" id="{645ACB53-BDE7-A145-7016-DF5FEE6BEE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sp>
        <p:nvSpPr>
          <p:cNvPr id="2" name="Slide Number Placeholder 1">
            <a:extLst>
              <a:ext uri="{FF2B5EF4-FFF2-40B4-BE49-F238E27FC236}">
                <a16:creationId xmlns:a16="http://schemas.microsoft.com/office/drawing/2014/main" id="{4E534499-3A2D-6704-D2A4-0A4F553904B4}"/>
              </a:ext>
            </a:extLst>
          </p:cNvPr>
          <p:cNvSpPr>
            <a:spLocks noGrp="1"/>
          </p:cNvSpPr>
          <p:nvPr>
            <p:ph type="sldNum" sz="quarter" idx="4"/>
          </p:nvPr>
        </p:nvSpPr>
        <p:spPr>
          <a:xfrm>
            <a:off x="11427229" y="57640"/>
            <a:ext cx="741105" cy="365125"/>
          </a:xfrm>
          <a:prstGeom prst="rect">
            <a:avLst/>
          </a:prstGeom>
        </p:spPr>
        <p:txBody>
          <a:bodyPr vert="horz" lIns="91440" tIns="45720" rIns="91440" bIns="45720" rtlCol="0" anchor="ctr"/>
          <a:lstStyle>
            <a:lvl1pPr algn="ctr">
              <a:defRPr sz="2000" b="1">
                <a:solidFill>
                  <a:srgbClr val="FFFF00"/>
                </a:solidFill>
                <a:latin typeface="Arial" panose="020B0604020202020204" pitchFamily="34" charset="0"/>
                <a:cs typeface="Arial" panose="020B0604020202020204" pitchFamily="34" charset="0"/>
              </a:defRPr>
            </a:lvl1pPr>
          </a:lstStyle>
          <a:p>
            <a:fld id="{074AB93A-AEF6-4B2B-8015-AB1375F19FCF}" type="slidenum">
              <a:rPr lang="en-US" smtClean="0"/>
              <a:pPr/>
              <a:t>‹#›</a:t>
            </a:fld>
            <a:endParaRPr lang="en-US"/>
          </a:p>
        </p:txBody>
      </p:sp>
    </p:spTree>
    <p:extLst>
      <p:ext uri="{BB962C8B-B14F-4D97-AF65-F5344CB8AC3E}">
        <p14:creationId xmlns:p14="http://schemas.microsoft.com/office/powerpoint/2010/main" val="4020486992"/>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jpeg"/><Relationship Id="rId5" Type="http://schemas.microsoft.com/office/2007/relationships/hdphoto" Target="../media/hdphoto2.wdp"/><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5D359-D9F8-4D00-9BF3-28474C1D5882}"/>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9" name="TextBox 8">
            <a:extLst>
              <a:ext uri="{FF2B5EF4-FFF2-40B4-BE49-F238E27FC236}">
                <a16:creationId xmlns:a16="http://schemas.microsoft.com/office/drawing/2014/main" id="{F5224852-5BCA-193F-92E6-AD5D6DF80A54}"/>
              </a:ext>
            </a:extLst>
          </p:cNvPr>
          <p:cNvSpPr txBox="1"/>
          <p:nvPr/>
        </p:nvSpPr>
        <p:spPr>
          <a:xfrm>
            <a:off x="1844260" y="2638356"/>
            <a:ext cx="8503483" cy="1569660"/>
          </a:xfrm>
          <a:prstGeom prst="rect">
            <a:avLst/>
          </a:prstGeom>
          <a:noFill/>
        </p:spPr>
        <p:txBody>
          <a:bodyPr wrap="none" rtlCol="0">
            <a:spAutoFit/>
          </a:bodyPr>
          <a:lstStyle/>
          <a:p>
            <a:pPr algn="ctr"/>
            <a:r>
              <a:rPr lang="en-US" sz="9600" b="1" dirty="0">
                <a:solidFill>
                  <a:srgbClr val="FFFF00"/>
                </a:solidFill>
                <a:latin typeface="Arial Rounded MT Bold" panose="020F0704030504030204" pitchFamily="34" charset="0"/>
                <a:cs typeface="Arial" panose="020B0604020202020204" pitchFamily="34" charset="0"/>
              </a:rPr>
              <a:t>Revelation  13</a:t>
            </a:r>
          </a:p>
        </p:txBody>
      </p:sp>
    </p:spTree>
    <p:extLst>
      <p:ext uri="{BB962C8B-B14F-4D97-AF65-F5344CB8AC3E}">
        <p14:creationId xmlns:p14="http://schemas.microsoft.com/office/powerpoint/2010/main" val="60766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10</a:t>
            </a:fld>
            <a:endParaRPr lang="en-US"/>
          </a:p>
        </p:txBody>
      </p:sp>
      <p:pic>
        <p:nvPicPr>
          <p:cNvPr id="4" name="Picture 3">
            <a:extLst>
              <a:ext uri="{FF2B5EF4-FFF2-40B4-BE49-F238E27FC236}">
                <a16:creationId xmlns:a16="http://schemas.microsoft.com/office/drawing/2014/main" id="{C25D8080-8BDF-4BD3-3847-668F1E3DFE4B}"/>
              </a:ext>
            </a:extLst>
          </p:cNvPr>
          <p:cNvPicPr>
            <a:picLocks noChangeAspect="1"/>
          </p:cNvPicPr>
          <p:nvPr/>
        </p:nvPicPr>
        <p:blipFill>
          <a:blip r:embed="rId2"/>
          <a:stretch>
            <a:fillRect/>
          </a:stretch>
        </p:blipFill>
        <p:spPr>
          <a:xfrm>
            <a:off x="1075541" y="-13784"/>
            <a:ext cx="5599927" cy="6869634"/>
          </a:xfrm>
          <a:prstGeom prst="rect">
            <a:avLst/>
          </a:prstGeom>
        </p:spPr>
      </p:pic>
      <p:pic>
        <p:nvPicPr>
          <p:cNvPr id="8" name="Picture 7">
            <a:extLst>
              <a:ext uri="{FF2B5EF4-FFF2-40B4-BE49-F238E27FC236}">
                <a16:creationId xmlns:a16="http://schemas.microsoft.com/office/drawing/2014/main" id="{A656589B-3A1D-E31B-42A5-55CAB2AB0826}"/>
              </a:ext>
            </a:extLst>
          </p:cNvPr>
          <p:cNvPicPr>
            <a:picLocks noChangeAspect="1"/>
          </p:cNvPicPr>
          <p:nvPr/>
        </p:nvPicPr>
        <p:blipFill>
          <a:blip r:embed="rId3"/>
          <a:stretch>
            <a:fillRect/>
          </a:stretch>
        </p:blipFill>
        <p:spPr>
          <a:xfrm>
            <a:off x="7447747" y="2235061"/>
            <a:ext cx="3995604" cy="2582368"/>
          </a:xfrm>
          <a:prstGeom prst="rect">
            <a:avLst/>
          </a:prstGeom>
        </p:spPr>
      </p:pic>
    </p:spTree>
    <p:extLst>
      <p:ext uri="{BB962C8B-B14F-4D97-AF65-F5344CB8AC3E}">
        <p14:creationId xmlns:p14="http://schemas.microsoft.com/office/powerpoint/2010/main" val="173187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894045-90FF-2FC7-C81A-40E19509FFDC}"/>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11</a:t>
            </a:fld>
            <a:endParaRPr lang="en-US"/>
          </a:p>
        </p:txBody>
      </p:sp>
      <p:grpSp>
        <p:nvGrpSpPr>
          <p:cNvPr id="12" name="Group 11">
            <a:extLst>
              <a:ext uri="{FF2B5EF4-FFF2-40B4-BE49-F238E27FC236}">
                <a16:creationId xmlns:a16="http://schemas.microsoft.com/office/drawing/2014/main" id="{C6C13C98-3FDD-DE2D-FA16-12F2FFA0CAAE}"/>
              </a:ext>
            </a:extLst>
          </p:cNvPr>
          <p:cNvGrpSpPr/>
          <p:nvPr/>
        </p:nvGrpSpPr>
        <p:grpSpPr>
          <a:xfrm>
            <a:off x="-9843" y="-2015"/>
            <a:ext cx="12204192" cy="554512"/>
            <a:chOff x="-8349" y="950081"/>
            <a:chExt cx="9147932" cy="554512"/>
          </a:xfrm>
        </p:grpSpPr>
        <p:sp>
          <p:nvSpPr>
            <p:cNvPr id="13" name="Oval 12">
              <a:extLst>
                <a:ext uri="{FF2B5EF4-FFF2-40B4-BE49-F238E27FC236}">
                  <a16:creationId xmlns:a16="http://schemas.microsoft.com/office/drawing/2014/main" id="{4BE5C5F4-F3F0-6A20-346A-514988A34E1B}"/>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7BF5DD07-6B8C-FCC5-E413-ED046DB96CA4}"/>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F703F23C-A906-838E-9CCD-DEE1543A07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21D77590-4DC0-4A2C-A2FC-1780E60535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13:1-9 - Beast #2</a:t>
            </a:r>
          </a:p>
        </p:txBody>
      </p:sp>
      <p:sp>
        <p:nvSpPr>
          <p:cNvPr id="4" name="TextBox 11">
            <a:extLst>
              <a:ext uri="{FF2B5EF4-FFF2-40B4-BE49-F238E27FC236}">
                <a16:creationId xmlns:a16="http://schemas.microsoft.com/office/drawing/2014/main" id="{DB3BD3AF-C5BD-748F-BD01-F4A5E7E68B96}"/>
              </a:ext>
            </a:extLst>
          </p:cNvPr>
          <p:cNvSpPr txBox="1">
            <a:spLocks noChangeArrowheads="1"/>
          </p:cNvSpPr>
          <p:nvPr/>
        </p:nvSpPr>
        <p:spPr bwMode="auto">
          <a:xfrm>
            <a:off x="6125873" y="640405"/>
            <a:ext cx="5918643" cy="5693866"/>
          </a:xfrm>
          <a:prstGeom prst="rect">
            <a:avLst/>
          </a:prstGeom>
          <a:noFill/>
          <a:ln w="9525">
            <a:noFill/>
            <a:miter lim="800000"/>
            <a:headEnd/>
            <a:tailEnd/>
          </a:ln>
        </p:spPr>
        <p:txBody>
          <a:bodyPr wrap="square">
            <a:spAutoFit/>
          </a:bodyPr>
          <a:lstStyle/>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2 horns</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Spoke like Dragon</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Same power as Beast #1</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Serves Beast #1</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World in awe of Beast #2</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Created an image to Beast #1”</a:t>
            </a:r>
          </a:p>
          <a:p>
            <a:pPr marL="365760" indent="-182880">
              <a:buFont typeface="Courier New" panose="02070309020205020404" pitchFamily="49" charset="0"/>
              <a:buChar char="o"/>
            </a:pPr>
            <a:r>
              <a:rPr lang="en-US" sz="2800" b="1" dirty="0">
                <a:solidFill>
                  <a:srgbClr val="FFFF00"/>
                </a:solidFill>
                <a:latin typeface="Arial" panose="020B0604020202020204" pitchFamily="34" charset="0"/>
                <a:cs typeface="Arial" panose="020B0604020202020204" pitchFamily="34" charset="0"/>
              </a:rPr>
              <a:t> “Gave life” to image</a:t>
            </a:r>
          </a:p>
          <a:p>
            <a:pPr marL="365760" indent="-182880">
              <a:buFont typeface="Courier New" panose="02070309020205020404" pitchFamily="49" charset="0"/>
              <a:buChar char="o"/>
            </a:pPr>
            <a:r>
              <a:rPr lang="en-US" sz="2800" b="1" dirty="0">
                <a:solidFill>
                  <a:srgbClr val="FFFF00"/>
                </a:solidFill>
                <a:latin typeface="Arial" panose="020B0604020202020204" pitchFamily="34" charset="0"/>
                <a:cs typeface="Arial" panose="020B0604020202020204" pitchFamily="34" charset="0"/>
              </a:rPr>
              <a:t> Enforced worship of Beast #1</a:t>
            </a:r>
          </a:p>
          <a:p>
            <a:pPr marL="365760" indent="-182880">
              <a:buFont typeface="Courier New" panose="02070309020205020404" pitchFamily="49" charset="0"/>
              <a:buChar char="o"/>
            </a:pPr>
            <a:r>
              <a:rPr lang="en-US" sz="2800" b="1" dirty="0">
                <a:solidFill>
                  <a:srgbClr val="FFFF00"/>
                </a:solidFill>
                <a:latin typeface="Arial" panose="020B0604020202020204" pitchFamily="34" charset="0"/>
                <a:cs typeface="Arial" panose="020B0604020202020204" pitchFamily="34" charset="0"/>
              </a:rPr>
              <a:t> “Receiving mark” = certificate</a:t>
            </a:r>
          </a:p>
          <a:p>
            <a:pPr marL="365760" indent="-182880">
              <a:buFont typeface="Courier New" panose="02070309020205020404" pitchFamily="49" charset="0"/>
              <a:buChar char="o"/>
            </a:pPr>
            <a:r>
              <a:rPr lang="en-US" sz="2800" b="1" dirty="0">
                <a:solidFill>
                  <a:srgbClr val="FFFF00"/>
                </a:solidFill>
                <a:latin typeface="Arial" panose="020B0604020202020204" pitchFamily="34" charset="0"/>
                <a:cs typeface="Arial" panose="020B0604020202020204" pitchFamily="34" charset="0"/>
              </a:rPr>
              <a:t> Cert. = bow knee to Caesar</a:t>
            </a:r>
          </a:p>
          <a:p>
            <a:pPr marL="365760" indent="-182880">
              <a:buFont typeface="Courier New" panose="02070309020205020404" pitchFamily="49" charset="0"/>
              <a:buChar char="o"/>
            </a:pPr>
            <a:r>
              <a:rPr lang="en-US" sz="2800" b="1" dirty="0">
                <a:solidFill>
                  <a:srgbClr val="FFFF00"/>
                </a:solidFill>
                <a:latin typeface="Arial" panose="020B0604020202020204" pitchFamily="34" charset="0"/>
                <a:cs typeface="Arial" panose="020B0604020202020204" pitchFamily="34" charset="0"/>
              </a:rPr>
              <a:t> Cannot buy/sell without cert.</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Murdered non-kneelers</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Seemingly supernatural power</a:t>
            </a:r>
          </a:p>
        </p:txBody>
      </p:sp>
      <p:pic>
        <p:nvPicPr>
          <p:cNvPr id="6" name="Picture 5">
            <a:extLst>
              <a:ext uri="{FF2B5EF4-FFF2-40B4-BE49-F238E27FC236}">
                <a16:creationId xmlns:a16="http://schemas.microsoft.com/office/drawing/2014/main" id="{C9F05767-E850-66F1-FCB6-20119F11E600}"/>
              </a:ext>
            </a:extLst>
          </p:cNvPr>
          <p:cNvPicPr>
            <a:picLocks noChangeAspect="1"/>
          </p:cNvPicPr>
          <p:nvPr/>
        </p:nvPicPr>
        <p:blipFill>
          <a:blip r:embed="rId4"/>
          <a:stretch>
            <a:fillRect/>
          </a:stretch>
        </p:blipFill>
        <p:spPr>
          <a:xfrm>
            <a:off x="377881" y="564359"/>
            <a:ext cx="4752920" cy="6194249"/>
          </a:xfrm>
          <a:prstGeom prst="rect">
            <a:avLst/>
          </a:prstGeom>
        </p:spPr>
      </p:pic>
    </p:spTree>
    <p:extLst>
      <p:ext uri="{BB962C8B-B14F-4D97-AF65-F5344CB8AC3E}">
        <p14:creationId xmlns:p14="http://schemas.microsoft.com/office/powerpoint/2010/main" val="233475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fade">
                                      <p:cBhvr>
                                        <p:cTn id="40" dur="500"/>
                                        <p:tgtEl>
                                          <p:spTgt spid="4">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fade">
                                      <p:cBhvr>
                                        <p:cTn id="43"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12</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  Solution</a:t>
            </a:r>
          </a:p>
        </p:txBody>
      </p:sp>
      <p:sp>
        <p:nvSpPr>
          <p:cNvPr id="13" name="TextBox 12">
            <a:extLst>
              <a:ext uri="{FF2B5EF4-FFF2-40B4-BE49-F238E27FC236}">
                <a16:creationId xmlns:a16="http://schemas.microsoft.com/office/drawing/2014/main" id="{705A9221-30E7-0CB0-799D-8AB2A4472209}"/>
              </a:ext>
            </a:extLst>
          </p:cNvPr>
          <p:cNvSpPr txBox="1"/>
          <p:nvPr/>
        </p:nvSpPr>
        <p:spPr>
          <a:xfrm>
            <a:off x="528879" y="5572006"/>
            <a:ext cx="2417649" cy="1077218"/>
          </a:xfrm>
          <a:prstGeom prst="rect">
            <a:avLst/>
          </a:prstGeom>
          <a:solidFill>
            <a:srgbClr val="FFFF00"/>
          </a:solidFill>
        </p:spPr>
        <p:txBody>
          <a:bodyPr wrap="none">
            <a:spAutoFit/>
          </a:bodyPr>
          <a:lstStyle/>
          <a:p>
            <a:pPr algn="ctr">
              <a:defRPr/>
            </a:pPr>
            <a:r>
              <a:rPr lang="en-US" sz="3200" b="1" dirty="0">
                <a:solidFill>
                  <a:srgbClr val="C00000"/>
                </a:solidFill>
                <a:latin typeface="Arial" panose="020B0604020202020204" pitchFamily="34" charset="0"/>
                <a:cs typeface="Arial" panose="020B0604020202020204" pitchFamily="34" charset="0"/>
              </a:rPr>
              <a:t>Rome led </a:t>
            </a:r>
          </a:p>
          <a:p>
            <a:pPr algn="ctr">
              <a:defRPr/>
            </a:pPr>
            <a:r>
              <a:rPr lang="en-US" sz="3200" b="1" dirty="0">
                <a:solidFill>
                  <a:srgbClr val="C00000"/>
                </a:solidFill>
                <a:latin typeface="Arial" panose="020B0604020202020204" pitchFamily="34" charset="0"/>
                <a:cs typeface="Arial" panose="020B0604020202020204" pitchFamily="34" charset="0"/>
              </a:rPr>
              <a:t>By Caesars</a:t>
            </a:r>
          </a:p>
        </p:txBody>
      </p:sp>
      <p:sp>
        <p:nvSpPr>
          <p:cNvPr id="21" name="TextBox 20">
            <a:extLst>
              <a:ext uri="{FF2B5EF4-FFF2-40B4-BE49-F238E27FC236}">
                <a16:creationId xmlns:a16="http://schemas.microsoft.com/office/drawing/2014/main" id="{5FB07876-52B4-954F-C3F9-CBD314DF6209}"/>
              </a:ext>
            </a:extLst>
          </p:cNvPr>
          <p:cNvSpPr txBox="1"/>
          <p:nvPr/>
        </p:nvSpPr>
        <p:spPr>
          <a:xfrm>
            <a:off x="8937812" y="5571063"/>
            <a:ext cx="3146612" cy="1077218"/>
          </a:xfrm>
          <a:prstGeom prst="rect">
            <a:avLst/>
          </a:prstGeom>
          <a:solidFill>
            <a:srgbClr val="FFFF00"/>
          </a:solidFill>
        </p:spPr>
        <p:txBody>
          <a:bodyPr wrap="square">
            <a:spAutoFit/>
          </a:bodyPr>
          <a:lstStyle/>
          <a:p>
            <a:pPr algn="ctr">
              <a:defRPr/>
            </a:pPr>
            <a:r>
              <a:rPr lang="en-US" sz="3200" b="1" dirty="0">
                <a:solidFill>
                  <a:srgbClr val="C00000"/>
                </a:solidFill>
                <a:latin typeface="Arial" panose="020B0604020202020204" pitchFamily="34" charset="0"/>
                <a:cs typeface="Arial" panose="020B0604020202020204" pitchFamily="34" charset="0"/>
              </a:rPr>
              <a:t>Military</a:t>
            </a:r>
          </a:p>
          <a:p>
            <a:pPr algn="ctr">
              <a:defRPr/>
            </a:pPr>
            <a:r>
              <a:rPr lang="en-US" sz="3200" b="1" dirty="0">
                <a:solidFill>
                  <a:srgbClr val="C00000"/>
                </a:solidFill>
                <a:latin typeface="Arial" panose="020B0604020202020204" pitchFamily="34" charset="0"/>
                <a:cs typeface="Arial" panose="020B0604020202020204" pitchFamily="34" charset="0"/>
              </a:rPr>
              <a:t>and Governors</a:t>
            </a:r>
          </a:p>
        </p:txBody>
      </p:sp>
      <p:grpSp>
        <p:nvGrpSpPr>
          <p:cNvPr id="25" name="Group 24">
            <a:extLst>
              <a:ext uri="{FF2B5EF4-FFF2-40B4-BE49-F238E27FC236}">
                <a16:creationId xmlns:a16="http://schemas.microsoft.com/office/drawing/2014/main" id="{2ABCB0E8-0D04-F88C-13E7-8C5E79513A1B}"/>
              </a:ext>
            </a:extLst>
          </p:cNvPr>
          <p:cNvGrpSpPr/>
          <p:nvPr/>
        </p:nvGrpSpPr>
        <p:grpSpPr>
          <a:xfrm>
            <a:off x="215467" y="977914"/>
            <a:ext cx="3044473" cy="4405275"/>
            <a:chOff x="215467" y="977914"/>
            <a:chExt cx="3044473" cy="4405275"/>
          </a:xfrm>
        </p:grpSpPr>
        <p:sp>
          <p:nvSpPr>
            <p:cNvPr id="26" name="TextBox 25">
              <a:extLst>
                <a:ext uri="{FF2B5EF4-FFF2-40B4-BE49-F238E27FC236}">
                  <a16:creationId xmlns:a16="http://schemas.microsoft.com/office/drawing/2014/main" id="{4503F4E2-B529-AA2A-1007-3BFABEC6E1DC}"/>
                </a:ext>
              </a:extLst>
            </p:cNvPr>
            <p:cNvSpPr txBox="1"/>
            <p:nvPr/>
          </p:nvSpPr>
          <p:spPr>
            <a:xfrm>
              <a:off x="543364" y="977914"/>
              <a:ext cx="2410489" cy="646331"/>
            </a:xfrm>
            <a:prstGeom prst="rect">
              <a:avLst/>
            </a:prstGeom>
            <a:noFill/>
          </p:spPr>
          <p:txBody>
            <a:bodyPr wrap="square">
              <a:spAutoFit/>
            </a:bodyPr>
            <a:lstStyle/>
            <a:p>
              <a:pPr algn="ctr">
                <a:defRPr/>
              </a:pPr>
              <a:r>
                <a:rPr lang="en-US" sz="3600" b="1" dirty="0">
                  <a:solidFill>
                    <a:srgbClr val="FFFF00"/>
                  </a:solidFill>
                  <a:latin typeface="Arial" panose="020B0604020202020204" pitchFamily="34" charset="0"/>
                  <a:cs typeface="Arial" panose="020B0604020202020204" pitchFamily="34" charset="0"/>
                </a:rPr>
                <a:t>Beast #1</a:t>
              </a:r>
            </a:p>
          </p:txBody>
        </p:sp>
        <p:pic>
          <p:nvPicPr>
            <p:cNvPr id="27" name="Picture 26">
              <a:extLst>
                <a:ext uri="{FF2B5EF4-FFF2-40B4-BE49-F238E27FC236}">
                  <a16:creationId xmlns:a16="http://schemas.microsoft.com/office/drawing/2014/main" id="{435EFE6B-5D90-874F-4B4D-BFE4817C3429}"/>
                </a:ext>
              </a:extLst>
            </p:cNvPr>
            <p:cNvPicPr>
              <a:picLocks noChangeAspect="1"/>
            </p:cNvPicPr>
            <p:nvPr/>
          </p:nvPicPr>
          <p:blipFill>
            <a:blip r:embed="rId4"/>
            <a:stretch>
              <a:fillRect/>
            </a:stretch>
          </p:blipFill>
          <p:spPr>
            <a:xfrm>
              <a:off x="215467" y="1645131"/>
              <a:ext cx="3044473" cy="3738058"/>
            </a:xfrm>
            <a:prstGeom prst="rect">
              <a:avLst/>
            </a:prstGeom>
          </p:spPr>
        </p:pic>
      </p:grpSp>
      <p:grpSp>
        <p:nvGrpSpPr>
          <p:cNvPr id="28" name="Group 27">
            <a:extLst>
              <a:ext uri="{FF2B5EF4-FFF2-40B4-BE49-F238E27FC236}">
                <a16:creationId xmlns:a16="http://schemas.microsoft.com/office/drawing/2014/main" id="{6257DD0E-5E79-6BC2-09EC-7C94085082E6}"/>
              </a:ext>
            </a:extLst>
          </p:cNvPr>
          <p:cNvGrpSpPr/>
          <p:nvPr/>
        </p:nvGrpSpPr>
        <p:grpSpPr>
          <a:xfrm>
            <a:off x="4310486" y="978675"/>
            <a:ext cx="3488794" cy="4403619"/>
            <a:chOff x="4310486" y="978675"/>
            <a:chExt cx="3488794" cy="4403619"/>
          </a:xfrm>
        </p:grpSpPr>
        <p:sp>
          <p:nvSpPr>
            <p:cNvPr id="29" name="TextBox 28">
              <a:extLst>
                <a:ext uri="{FF2B5EF4-FFF2-40B4-BE49-F238E27FC236}">
                  <a16:creationId xmlns:a16="http://schemas.microsoft.com/office/drawing/2014/main" id="{E6FBF3A5-1249-2E6A-975E-974065797833}"/>
                </a:ext>
              </a:extLst>
            </p:cNvPr>
            <p:cNvSpPr txBox="1"/>
            <p:nvPr/>
          </p:nvSpPr>
          <p:spPr>
            <a:xfrm>
              <a:off x="4310486" y="978675"/>
              <a:ext cx="3488794" cy="646331"/>
            </a:xfrm>
            <a:prstGeom prst="rect">
              <a:avLst/>
            </a:prstGeom>
            <a:noFill/>
          </p:spPr>
          <p:txBody>
            <a:bodyPr wrap="square">
              <a:spAutoFit/>
            </a:bodyPr>
            <a:lstStyle/>
            <a:p>
              <a:pPr algn="ctr">
                <a:defRPr/>
              </a:pPr>
              <a:r>
                <a:rPr lang="en-US" sz="3600" b="1" dirty="0">
                  <a:solidFill>
                    <a:srgbClr val="FFFF00"/>
                  </a:solidFill>
                  <a:latin typeface="Arial" panose="020B0604020202020204" pitchFamily="34" charset="0"/>
                  <a:cs typeface="Arial" panose="020B0604020202020204" pitchFamily="34" charset="0"/>
                </a:rPr>
                <a:t>Image </a:t>
              </a:r>
              <a:r>
                <a:rPr lang="en-US" sz="2000" b="1" dirty="0">
                  <a:solidFill>
                    <a:srgbClr val="FFFF00"/>
                  </a:solidFill>
                  <a:latin typeface="Arial" panose="020B0604020202020204" pitchFamily="34" charset="0"/>
                  <a:cs typeface="Arial" panose="020B0604020202020204" pitchFamily="34" charset="0"/>
                </a:rPr>
                <a:t>to</a:t>
              </a:r>
              <a:r>
                <a:rPr lang="en-US" sz="3600" b="1" dirty="0">
                  <a:solidFill>
                    <a:srgbClr val="FFFF00"/>
                  </a:solidFill>
                  <a:latin typeface="Arial" panose="020B0604020202020204" pitchFamily="34" charset="0"/>
                  <a:cs typeface="Arial" panose="020B0604020202020204" pitchFamily="34" charset="0"/>
                </a:rPr>
                <a:t> Beast</a:t>
              </a:r>
            </a:p>
          </p:txBody>
        </p:sp>
        <p:pic>
          <p:nvPicPr>
            <p:cNvPr id="30" name="Picture 29">
              <a:extLst>
                <a:ext uri="{FF2B5EF4-FFF2-40B4-BE49-F238E27FC236}">
                  <a16:creationId xmlns:a16="http://schemas.microsoft.com/office/drawing/2014/main" id="{8F55CB9A-F7D0-E60A-FE9D-4D179AA30DF6}"/>
                </a:ext>
              </a:extLst>
            </p:cNvPr>
            <p:cNvPicPr>
              <a:picLocks noChangeAspect="1"/>
            </p:cNvPicPr>
            <p:nvPr/>
          </p:nvPicPr>
          <p:blipFill>
            <a:blip r:embed="rId5"/>
            <a:stretch>
              <a:fillRect/>
            </a:stretch>
          </p:blipFill>
          <p:spPr>
            <a:xfrm>
              <a:off x="5101470" y="1648494"/>
              <a:ext cx="2105025" cy="3733800"/>
            </a:xfrm>
            <a:prstGeom prst="rect">
              <a:avLst/>
            </a:prstGeom>
          </p:spPr>
        </p:pic>
      </p:grpSp>
      <p:grpSp>
        <p:nvGrpSpPr>
          <p:cNvPr id="31" name="Group 30">
            <a:extLst>
              <a:ext uri="{FF2B5EF4-FFF2-40B4-BE49-F238E27FC236}">
                <a16:creationId xmlns:a16="http://schemas.microsoft.com/office/drawing/2014/main" id="{F0A25EFE-567A-6AE5-566E-0A8A62779E88}"/>
              </a:ext>
            </a:extLst>
          </p:cNvPr>
          <p:cNvGrpSpPr/>
          <p:nvPr/>
        </p:nvGrpSpPr>
        <p:grpSpPr>
          <a:xfrm>
            <a:off x="9048024" y="977914"/>
            <a:ext cx="2900849" cy="4405925"/>
            <a:chOff x="9048024" y="977914"/>
            <a:chExt cx="2900849" cy="4405925"/>
          </a:xfrm>
        </p:grpSpPr>
        <p:sp>
          <p:nvSpPr>
            <p:cNvPr id="32" name="TextBox 31">
              <a:extLst>
                <a:ext uri="{FF2B5EF4-FFF2-40B4-BE49-F238E27FC236}">
                  <a16:creationId xmlns:a16="http://schemas.microsoft.com/office/drawing/2014/main" id="{B8FF206C-C051-8367-2C7D-C4AD0EA69992}"/>
                </a:ext>
              </a:extLst>
            </p:cNvPr>
            <p:cNvSpPr txBox="1"/>
            <p:nvPr/>
          </p:nvSpPr>
          <p:spPr>
            <a:xfrm>
              <a:off x="9234842" y="977914"/>
              <a:ext cx="2547621" cy="646331"/>
            </a:xfrm>
            <a:prstGeom prst="rect">
              <a:avLst/>
            </a:prstGeom>
            <a:noFill/>
          </p:spPr>
          <p:txBody>
            <a:bodyPr wrap="square">
              <a:spAutoFit/>
            </a:bodyPr>
            <a:lstStyle/>
            <a:p>
              <a:pPr algn="ctr">
                <a:defRPr/>
              </a:pPr>
              <a:r>
                <a:rPr lang="en-US" sz="3600" b="1" dirty="0">
                  <a:solidFill>
                    <a:srgbClr val="FFFF00"/>
                  </a:solidFill>
                  <a:latin typeface="Arial" panose="020B0604020202020204" pitchFamily="34" charset="0"/>
                  <a:cs typeface="Arial" panose="020B0604020202020204" pitchFamily="34" charset="0"/>
                </a:rPr>
                <a:t>Beast #2</a:t>
              </a:r>
            </a:p>
          </p:txBody>
        </p:sp>
        <p:pic>
          <p:nvPicPr>
            <p:cNvPr id="33" name="Picture 32">
              <a:extLst>
                <a:ext uri="{FF2B5EF4-FFF2-40B4-BE49-F238E27FC236}">
                  <a16:creationId xmlns:a16="http://schemas.microsoft.com/office/drawing/2014/main" id="{52AE1155-7B91-018D-4503-83037C1E0726}"/>
                </a:ext>
              </a:extLst>
            </p:cNvPr>
            <p:cNvPicPr>
              <a:picLocks noChangeAspect="1"/>
            </p:cNvPicPr>
            <p:nvPr/>
          </p:nvPicPr>
          <p:blipFill>
            <a:blip r:embed="rId6"/>
            <a:stretch>
              <a:fillRect/>
            </a:stretch>
          </p:blipFill>
          <p:spPr>
            <a:xfrm>
              <a:off x="9048024" y="1649814"/>
              <a:ext cx="2900849" cy="3734025"/>
            </a:xfrm>
            <a:prstGeom prst="rect">
              <a:avLst/>
            </a:prstGeom>
          </p:spPr>
        </p:pic>
      </p:grpSp>
    </p:spTree>
    <p:extLst>
      <p:ext uri="{BB962C8B-B14F-4D97-AF65-F5344CB8AC3E}">
        <p14:creationId xmlns:p14="http://schemas.microsoft.com/office/powerpoint/2010/main" val="255050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13</a:t>
            </a:fld>
            <a:endParaRPr lang="en-US"/>
          </a:p>
        </p:txBody>
      </p:sp>
      <p:pic>
        <p:nvPicPr>
          <p:cNvPr id="4" name="Picture 3">
            <a:extLst>
              <a:ext uri="{FF2B5EF4-FFF2-40B4-BE49-F238E27FC236}">
                <a16:creationId xmlns:a16="http://schemas.microsoft.com/office/drawing/2014/main" id="{6F897EE8-98E8-CAB0-5DE5-A482F4E51CAB}"/>
              </a:ext>
            </a:extLst>
          </p:cNvPr>
          <p:cNvPicPr>
            <a:picLocks noChangeAspect="1"/>
          </p:cNvPicPr>
          <p:nvPr/>
        </p:nvPicPr>
        <p:blipFill>
          <a:blip r:embed="rId2"/>
          <a:stretch>
            <a:fillRect/>
          </a:stretch>
        </p:blipFill>
        <p:spPr>
          <a:xfrm>
            <a:off x="1099206" y="-13261"/>
            <a:ext cx="3879194" cy="6880743"/>
          </a:xfrm>
          <a:prstGeom prst="rect">
            <a:avLst/>
          </a:prstGeom>
        </p:spPr>
      </p:pic>
      <p:pic>
        <p:nvPicPr>
          <p:cNvPr id="5" name="Picture 4">
            <a:extLst>
              <a:ext uri="{FF2B5EF4-FFF2-40B4-BE49-F238E27FC236}">
                <a16:creationId xmlns:a16="http://schemas.microsoft.com/office/drawing/2014/main" id="{5DEB985D-28AE-74CB-93FA-FE3F025E71B1}"/>
              </a:ext>
            </a:extLst>
          </p:cNvPr>
          <p:cNvPicPr>
            <a:picLocks noChangeAspect="1"/>
          </p:cNvPicPr>
          <p:nvPr/>
        </p:nvPicPr>
        <p:blipFill rotWithShape="1">
          <a:blip r:embed="rId3">
            <a:clrChange>
              <a:clrFrom>
                <a:srgbClr val="FFFFFF"/>
              </a:clrFrom>
              <a:clrTo>
                <a:srgbClr val="FFFFFF">
                  <a:alpha val="0"/>
                </a:srgbClr>
              </a:clrTo>
            </a:clrChange>
          </a:blip>
          <a:srcRect l="12377" t="14982" r="7042" b="14983"/>
          <a:stretch/>
        </p:blipFill>
        <p:spPr>
          <a:xfrm>
            <a:off x="6686830" y="2172809"/>
            <a:ext cx="3763456" cy="2695204"/>
          </a:xfrm>
          <a:prstGeom prst="rect">
            <a:avLst/>
          </a:prstGeom>
          <a:ln>
            <a:noFill/>
          </a:ln>
        </p:spPr>
      </p:pic>
    </p:spTree>
    <p:extLst>
      <p:ext uri="{BB962C8B-B14F-4D97-AF65-F5344CB8AC3E}">
        <p14:creationId xmlns:p14="http://schemas.microsoft.com/office/powerpoint/2010/main" val="211257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894045-90FF-2FC7-C81A-40E19509FFDC}"/>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14</a:t>
            </a:fld>
            <a:endParaRPr lang="en-US"/>
          </a:p>
        </p:txBody>
      </p:sp>
      <p:grpSp>
        <p:nvGrpSpPr>
          <p:cNvPr id="12" name="Group 11">
            <a:extLst>
              <a:ext uri="{FF2B5EF4-FFF2-40B4-BE49-F238E27FC236}">
                <a16:creationId xmlns:a16="http://schemas.microsoft.com/office/drawing/2014/main" id="{C6C13C98-3FDD-DE2D-FA16-12F2FFA0CAAE}"/>
              </a:ext>
            </a:extLst>
          </p:cNvPr>
          <p:cNvGrpSpPr/>
          <p:nvPr/>
        </p:nvGrpSpPr>
        <p:grpSpPr>
          <a:xfrm>
            <a:off x="-9843" y="-2015"/>
            <a:ext cx="12204192" cy="554512"/>
            <a:chOff x="-8349" y="950081"/>
            <a:chExt cx="9147932" cy="554512"/>
          </a:xfrm>
        </p:grpSpPr>
        <p:sp>
          <p:nvSpPr>
            <p:cNvPr id="13" name="Oval 12">
              <a:extLst>
                <a:ext uri="{FF2B5EF4-FFF2-40B4-BE49-F238E27FC236}">
                  <a16:creationId xmlns:a16="http://schemas.microsoft.com/office/drawing/2014/main" id="{4BE5C5F4-F3F0-6A20-346A-514988A34E1B}"/>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7BF5DD07-6B8C-FCC5-E413-ED046DB96CA4}"/>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F703F23C-A906-838E-9CCD-DEE1543A07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21D77590-4DC0-4A2C-A2FC-1780E60535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13:14-15 - Image to the Beast</a:t>
            </a:r>
          </a:p>
        </p:txBody>
      </p:sp>
      <p:sp>
        <p:nvSpPr>
          <p:cNvPr id="4" name="TextBox 11">
            <a:extLst>
              <a:ext uri="{FF2B5EF4-FFF2-40B4-BE49-F238E27FC236}">
                <a16:creationId xmlns:a16="http://schemas.microsoft.com/office/drawing/2014/main" id="{DB3BD3AF-C5BD-748F-BD01-F4A5E7E68B96}"/>
              </a:ext>
            </a:extLst>
          </p:cNvPr>
          <p:cNvSpPr txBox="1">
            <a:spLocks noChangeArrowheads="1"/>
          </p:cNvSpPr>
          <p:nvPr/>
        </p:nvSpPr>
        <p:spPr bwMode="auto">
          <a:xfrm>
            <a:off x="6125873" y="640405"/>
            <a:ext cx="5918643" cy="2246769"/>
          </a:xfrm>
          <a:prstGeom prst="rect">
            <a:avLst/>
          </a:prstGeom>
          <a:noFill/>
          <a:ln w="9525">
            <a:noFill/>
            <a:miter lim="800000"/>
            <a:headEnd/>
            <a:tailEnd/>
          </a:ln>
        </p:spPr>
        <p:txBody>
          <a:bodyPr wrap="square">
            <a:spAutoFit/>
          </a:bodyPr>
          <a:lstStyle/>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Honors Beast #1</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Beast #2 “gave life” to Image</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Ordered people to:</a:t>
            </a:r>
          </a:p>
          <a:p>
            <a:pPr marL="640080" lvl="1" indent="-457200">
              <a:buFont typeface="Wingdings" panose="05000000000000000000" pitchFamily="2" charset="2"/>
              <a:buChar char="Ø"/>
            </a:pPr>
            <a:r>
              <a:rPr lang="en-US" sz="2800" b="1" dirty="0">
                <a:solidFill>
                  <a:srgbClr val="FFFF00"/>
                </a:solidFill>
                <a:latin typeface="Arial" panose="020B0604020202020204" pitchFamily="34" charset="0"/>
                <a:cs typeface="Arial" panose="020B0604020202020204" pitchFamily="34" charset="0"/>
              </a:rPr>
              <a:t>Worship Beast #1</a:t>
            </a:r>
          </a:p>
          <a:p>
            <a:pPr marL="640080" lvl="1" indent="-457200">
              <a:buFont typeface="Wingdings" panose="05000000000000000000" pitchFamily="2" charset="2"/>
              <a:buChar char="Ø"/>
            </a:pPr>
            <a:r>
              <a:rPr lang="en-US" sz="2800" b="1" dirty="0">
                <a:solidFill>
                  <a:srgbClr val="FFFF00"/>
                </a:solidFill>
                <a:latin typeface="Arial" panose="020B0604020202020204" pitchFamily="34" charset="0"/>
                <a:cs typeface="Arial" panose="020B0604020202020204" pitchFamily="34" charset="0"/>
              </a:rPr>
              <a:t>Be killed if they refused</a:t>
            </a:r>
          </a:p>
        </p:txBody>
      </p:sp>
      <p:pic>
        <p:nvPicPr>
          <p:cNvPr id="7" name="Picture 6">
            <a:extLst>
              <a:ext uri="{FF2B5EF4-FFF2-40B4-BE49-F238E27FC236}">
                <a16:creationId xmlns:a16="http://schemas.microsoft.com/office/drawing/2014/main" id="{031EEBDC-1036-49E5-FABA-C54F6E63312E}"/>
              </a:ext>
            </a:extLst>
          </p:cNvPr>
          <p:cNvPicPr>
            <a:picLocks noChangeAspect="1"/>
          </p:cNvPicPr>
          <p:nvPr/>
        </p:nvPicPr>
        <p:blipFill>
          <a:blip r:embed="rId4"/>
          <a:stretch>
            <a:fillRect/>
          </a:stretch>
        </p:blipFill>
        <p:spPr>
          <a:xfrm>
            <a:off x="1205948" y="573875"/>
            <a:ext cx="3489500" cy="6189520"/>
          </a:xfrm>
          <a:prstGeom prst="rect">
            <a:avLst/>
          </a:prstGeom>
        </p:spPr>
      </p:pic>
    </p:spTree>
    <p:extLst>
      <p:ext uri="{BB962C8B-B14F-4D97-AF65-F5344CB8AC3E}">
        <p14:creationId xmlns:p14="http://schemas.microsoft.com/office/powerpoint/2010/main" val="409894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15</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  Solution</a:t>
            </a:r>
          </a:p>
        </p:txBody>
      </p:sp>
      <p:sp>
        <p:nvSpPr>
          <p:cNvPr id="13" name="TextBox 12">
            <a:extLst>
              <a:ext uri="{FF2B5EF4-FFF2-40B4-BE49-F238E27FC236}">
                <a16:creationId xmlns:a16="http://schemas.microsoft.com/office/drawing/2014/main" id="{705A9221-30E7-0CB0-799D-8AB2A4472209}"/>
              </a:ext>
            </a:extLst>
          </p:cNvPr>
          <p:cNvSpPr txBox="1"/>
          <p:nvPr/>
        </p:nvSpPr>
        <p:spPr>
          <a:xfrm>
            <a:off x="528879" y="5572006"/>
            <a:ext cx="2417649" cy="1077218"/>
          </a:xfrm>
          <a:prstGeom prst="rect">
            <a:avLst/>
          </a:prstGeom>
          <a:solidFill>
            <a:srgbClr val="FFFF00"/>
          </a:solidFill>
        </p:spPr>
        <p:txBody>
          <a:bodyPr wrap="none">
            <a:spAutoFit/>
          </a:bodyPr>
          <a:lstStyle/>
          <a:p>
            <a:pPr algn="ctr">
              <a:defRPr/>
            </a:pPr>
            <a:r>
              <a:rPr lang="en-US" sz="3200" b="1" dirty="0">
                <a:solidFill>
                  <a:srgbClr val="C00000"/>
                </a:solidFill>
                <a:latin typeface="Arial" panose="020B0604020202020204" pitchFamily="34" charset="0"/>
                <a:cs typeface="Arial" panose="020B0604020202020204" pitchFamily="34" charset="0"/>
              </a:rPr>
              <a:t>Rome led </a:t>
            </a:r>
          </a:p>
          <a:p>
            <a:pPr algn="ctr">
              <a:defRPr/>
            </a:pPr>
            <a:r>
              <a:rPr lang="en-US" sz="3200" b="1" dirty="0">
                <a:solidFill>
                  <a:srgbClr val="C00000"/>
                </a:solidFill>
                <a:latin typeface="Arial" panose="020B0604020202020204" pitchFamily="34" charset="0"/>
                <a:cs typeface="Arial" panose="020B0604020202020204" pitchFamily="34" charset="0"/>
              </a:rPr>
              <a:t>By Caesars</a:t>
            </a:r>
          </a:p>
        </p:txBody>
      </p:sp>
      <p:sp>
        <p:nvSpPr>
          <p:cNvPr id="17" name="TextBox 16">
            <a:extLst>
              <a:ext uri="{FF2B5EF4-FFF2-40B4-BE49-F238E27FC236}">
                <a16:creationId xmlns:a16="http://schemas.microsoft.com/office/drawing/2014/main" id="{A4055372-9B76-C6F6-08C0-8396BB964AEA}"/>
              </a:ext>
            </a:extLst>
          </p:cNvPr>
          <p:cNvSpPr txBox="1"/>
          <p:nvPr/>
        </p:nvSpPr>
        <p:spPr>
          <a:xfrm>
            <a:off x="4420708" y="5571063"/>
            <a:ext cx="3350582" cy="1077218"/>
          </a:xfrm>
          <a:prstGeom prst="rect">
            <a:avLst/>
          </a:prstGeom>
          <a:solidFill>
            <a:srgbClr val="FFFF00"/>
          </a:solidFill>
        </p:spPr>
        <p:txBody>
          <a:bodyPr wrap="square">
            <a:spAutoFit/>
          </a:bodyPr>
          <a:lstStyle/>
          <a:p>
            <a:pPr algn="ctr">
              <a:defRPr/>
            </a:pPr>
            <a:r>
              <a:rPr lang="en-US" sz="3200" b="1" dirty="0">
                <a:solidFill>
                  <a:srgbClr val="C00000"/>
                </a:solidFill>
                <a:latin typeface="Arial" panose="020B0604020202020204" pitchFamily="34" charset="0"/>
                <a:cs typeface="Arial" panose="020B0604020202020204" pitchFamily="34" charset="0"/>
              </a:rPr>
              <a:t>Law:</a:t>
            </a:r>
          </a:p>
          <a:p>
            <a:pPr algn="ctr">
              <a:defRPr/>
            </a:pPr>
            <a:r>
              <a:rPr lang="en-US" sz="3200" b="1" dirty="0">
                <a:solidFill>
                  <a:srgbClr val="C00000"/>
                </a:solidFill>
                <a:latin typeface="Arial" panose="020B0604020202020204" pitchFamily="34" charset="0"/>
                <a:cs typeface="Arial" panose="020B0604020202020204" pitchFamily="34" charset="0"/>
              </a:rPr>
              <a:t>Caesar Worship</a:t>
            </a:r>
          </a:p>
        </p:txBody>
      </p:sp>
      <p:grpSp>
        <p:nvGrpSpPr>
          <p:cNvPr id="24" name="Group 23">
            <a:extLst>
              <a:ext uri="{FF2B5EF4-FFF2-40B4-BE49-F238E27FC236}">
                <a16:creationId xmlns:a16="http://schemas.microsoft.com/office/drawing/2014/main" id="{E6376340-A361-E681-E0BC-5180D88C0337}"/>
              </a:ext>
            </a:extLst>
          </p:cNvPr>
          <p:cNvGrpSpPr/>
          <p:nvPr/>
        </p:nvGrpSpPr>
        <p:grpSpPr>
          <a:xfrm>
            <a:off x="215467" y="977914"/>
            <a:ext cx="3044473" cy="4405275"/>
            <a:chOff x="215467" y="977914"/>
            <a:chExt cx="3044473" cy="4405275"/>
          </a:xfrm>
        </p:grpSpPr>
        <p:sp>
          <p:nvSpPr>
            <p:cNvPr id="25" name="TextBox 24">
              <a:extLst>
                <a:ext uri="{FF2B5EF4-FFF2-40B4-BE49-F238E27FC236}">
                  <a16:creationId xmlns:a16="http://schemas.microsoft.com/office/drawing/2014/main" id="{F157BE53-5F21-6CD2-98B5-13BFC1358450}"/>
                </a:ext>
              </a:extLst>
            </p:cNvPr>
            <p:cNvSpPr txBox="1"/>
            <p:nvPr/>
          </p:nvSpPr>
          <p:spPr>
            <a:xfrm>
              <a:off x="543364" y="977914"/>
              <a:ext cx="2410489" cy="646331"/>
            </a:xfrm>
            <a:prstGeom prst="rect">
              <a:avLst/>
            </a:prstGeom>
            <a:noFill/>
          </p:spPr>
          <p:txBody>
            <a:bodyPr wrap="square">
              <a:spAutoFit/>
            </a:bodyPr>
            <a:lstStyle/>
            <a:p>
              <a:pPr algn="ctr">
                <a:defRPr/>
              </a:pPr>
              <a:r>
                <a:rPr lang="en-US" sz="3600" b="1" dirty="0">
                  <a:solidFill>
                    <a:srgbClr val="FFFF00"/>
                  </a:solidFill>
                  <a:latin typeface="Arial" panose="020B0604020202020204" pitchFamily="34" charset="0"/>
                  <a:cs typeface="Arial" panose="020B0604020202020204" pitchFamily="34" charset="0"/>
                </a:rPr>
                <a:t>Beast #1</a:t>
              </a:r>
            </a:p>
          </p:txBody>
        </p:sp>
        <p:pic>
          <p:nvPicPr>
            <p:cNvPr id="26" name="Picture 25">
              <a:extLst>
                <a:ext uri="{FF2B5EF4-FFF2-40B4-BE49-F238E27FC236}">
                  <a16:creationId xmlns:a16="http://schemas.microsoft.com/office/drawing/2014/main" id="{7E705419-53EF-AD37-7CEC-2A73165EDFFE}"/>
                </a:ext>
              </a:extLst>
            </p:cNvPr>
            <p:cNvPicPr>
              <a:picLocks noChangeAspect="1"/>
            </p:cNvPicPr>
            <p:nvPr/>
          </p:nvPicPr>
          <p:blipFill>
            <a:blip r:embed="rId4"/>
            <a:stretch>
              <a:fillRect/>
            </a:stretch>
          </p:blipFill>
          <p:spPr>
            <a:xfrm>
              <a:off x="215467" y="1645131"/>
              <a:ext cx="3044473" cy="3738058"/>
            </a:xfrm>
            <a:prstGeom prst="rect">
              <a:avLst/>
            </a:prstGeom>
          </p:spPr>
        </p:pic>
      </p:grpSp>
      <p:grpSp>
        <p:nvGrpSpPr>
          <p:cNvPr id="27" name="Group 26">
            <a:extLst>
              <a:ext uri="{FF2B5EF4-FFF2-40B4-BE49-F238E27FC236}">
                <a16:creationId xmlns:a16="http://schemas.microsoft.com/office/drawing/2014/main" id="{7B1271C1-7FBA-D91E-9384-BB1AE9A7CBCB}"/>
              </a:ext>
            </a:extLst>
          </p:cNvPr>
          <p:cNvGrpSpPr/>
          <p:nvPr/>
        </p:nvGrpSpPr>
        <p:grpSpPr>
          <a:xfrm>
            <a:off x="4310486" y="978675"/>
            <a:ext cx="3488794" cy="4403619"/>
            <a:chOff x="4310486" y="978675"/>
            <a:chExt cx="3488794" cy="4403619"/>
          </a:xfrm>
        </p:grpSpPr>
        <p:sp>
          <p:nvSpPr>
            <p:cNvPr id="28" name="TextBox 27">
              <a:extLst>
                <a:ext uri="{FF2B5EF4-FFF2-40B4-BE49-F238E27FC236}">
                  <a16:creationId xmlns:a16="http://schemas.microsoft.com/office/drawing/2014/main" id="{4E1979C2-39E6-6A86-3A2D-CEB263EFA880}"/>
                </a:ext>
              </a:extLst>
            </p:cNvPr>
            <p:cNvSpPr txBox="1"/>
            <p:nvPr/>
          </p:nvSpPr>
          <p:spPr>
            <a:xfrm>
              <a:off x="4310486" y="978675"/>
              <a:ext cx="3488794" cy="646331"/>
            </a:xfrm>
            <a:prstGeom prst="rect">
              <a:avLst/>
            </a:prstGeom>
            <a:noFill/>
          </p:spPr>
          <p:txBody>
            <a:bodyPr wrap="square">
              <a:spAutoFit/>
            </a:bodyPr>
            <a:lstStyle/>
            <a:p>
              <a:pPr algn="ctr">
                <a:defRPr/>
              </a:pPr>
              <a:r>
                <a:rPr lang="en-US" sz="3600" b="1" dirty="0">
                  <a:solidFill>
                    <a:srgbClr val="FFFF00"/>
                  </a:solidFill>
                  <a:latin typeface="Arial" panose="020B0604020202020204" pitchFamily="34" charset="0"/>
                  <a:cs typeface="Arial" panose="020B0604020202020204" pitchFamily="34" charset="0"/>
                </a:rPr>
                <a:t>Image </a:t>
              </a:r>
              <a:r>
                <a:rPr lang="en-US" sz="2000" b="1" dirty="0">
                  <a:solidFill>
                    <a:srgbClr val="FFFF00"/>
                  </a:solidFill>
                  <a:latin typeface="Arial" panose="020B0604020202020204" pitchFamily="34" charset="0"/>
                  <a:cs typeface="Arial" panose="020B0604020202020204" pitchFamily="34" charset="0"/>
                </a:rPr>
                <a:t>to</a:t>
              </a:r>
              <a:r>
                <a:rPr lang="en-US" sz="3600" b="1" dirty="0">
                  <a:solidFill>
                    <a:srgbClr val="FFFF00"/>
                  </a:solidFill>
                  <a:latin typeface="Arial" panose="020B0604020202020204" pitchFamily="34" charset="0"/>
                  <a:cs typeface="Arial" panose="020B0604020202020204" pitchFamily="34" charset="0"/>
                </a:rPr>
                <a:t> Beast</a:t>
              </a:r>
            </a:p>
          </p:txBody>
        </p:sp>
        <p:pic>
          <p:nvPicPr>
            <p:cNvPr id="29" name="Picture 28">
              <a:extLst>
                <a:ext uri="{FF2B5EF4-FFF2-40B4-BE49-F238E27FC236}">
                  <a16:creationId xmlns:a16="http://schemas.microsoft.com/office/drawing/2014/main" id="{0A8408C2-6A12-3655-FA84-0E1BB0FF6BC1}"/>
                </a:ext>
              </a:extLst>
            </p:cNvPr>
            <p:cNvPicPr>
              <a:picLocks noChangeAspect="1"/>
            </p:cNvPicPr>
            <p:nvPr/>
          </p:nvPicPr>
          <p:blipFill>
            <a:blip r:embed="rId5"/>
            <a:stretch>
              <a:fillRect/>
            </a:stretch>
          </p:blipFill>
          <p:spPr>
            <a:xfrm>
              <a:off x="5101470" y="1648494"/>
              <a:ext cx="2105025" cy="3733800"/>
            </a:xfrm>
            <a:prstGeom prst="rect">
              <a:avLst/>
            </a:prstGeom>
          </p:spPr>
        </p:pic>
      </p:grpSp>
      <p:grpSp>
        <p:nvGrpSpPr>
          <p:cNvPr id="30" name="Group 29">
            <a:extLst>
              <a:ext uri="{FF2B5EF4-FFF2-40B4-BE49-F238E27FC236}">
                <a16:creationId xmlns:a16="http://schemas.microsoft.com/office/drawing/2014/main" id="{7B99352E-DF08-0932-08F8-BDB68B7F051F}"/>
              </a:ext>
            </a:extLst>
          </p:cNvPr>
          <p:cNvGrpSpPr/>
          <p:nvPr/>
        </p:nvGrpSpPr>
        <p:grpSpPr>
          <a:xfrm>
            <a:off x="9048024" y="977914"/>
            <a:ext cx="2900849" cy="4405925"/>
            <a:chOff x="9048024" y="977914"/>
            <a:chExt cx="2900849" cy="4405925"/>
          </a:xfrm>
        </p:grpSpPr>
        <p:sp>
          <p:nvSpPr>
            <p:cNvPr id="31" name="TextBox 30">
              <a:extLst>
                <a:ext uri="{FF2B5EF4-FFF2-40B4-BE49-F238E27FC236}">
                  <a16:creationId xmlns:a16="http://schemas.microsoft.com/office/drawing/2014/main" id="{966982A1-3849-7DDD-DAAB-CF4188579932}"/>
                </a:ext>
              </a:extLst>
            </p:cNvPr>
            <p:cNvSpPr txBox="1"/>
            <p:nvPr/>
          </p:nvSpPr>
          <p:spPr>
            <a:xfrm>
              <a:off x="9234842" y="977914"/>
              <a:ext cx="2547621" cy="646331"/>
            </a:xfrm>
            <a:prstGeom prst="rect">
              <a:avLst/>
            </a:prstGeom>
            <a:noFill/>
          </p:spPr>
          <p:txBody>
            <a:bodyPr wrap="square">
              <a:spAutoFit/>
            </a:bodyPr>
            <a:lstStyle/>
            <a:p>
              <a:pPr algn="ctr">
                <a:defRPr/>
              </a:pPr>
              <a:r>
                <a:rPr lang="en-US" sz="3600" b="1" dirty="0">
                  <a:solidFill>
                    <a:srgbClr val="FFFF00"/>
                  </a:solidFill>
                  <a:latin typeface="Arial" panose="020B0604020202020204" pitchFamily="34" charset="0"/>
                  <a:cs typeface="Arial" panose="020B0604020202020204" pitchFamily="34" charset="0"/>
                </a:rPr>
                <a:t>Beast #2</a:t>
              </a:r>
            </a:p>
          </p:txBody>
        </p:sp>
        <p:pic>
          <p:nvPicPr>
            <p:cNvPr id="32" name="Picture 31">
              <a:extLst>
                <a:ext uri="{FF2B5EF4-FFF2-40B4-BE49-F238E27FC236}">
                  <a16:creationId xmlns:a16="http://schemas.microsoft.com/office/drawing/2014/main" id="{F185DBF1-48EB-A500-59E9-9205E7ECC05C}"/>
                </a:ext>
              </a:extLst>
            </p:cNvPr>
            <p:cNvPicPr>
              <a:picLocks noChangeAspect="1"/>
            </p:cNvPicPr>
            <p:nvPr/>
          </p:nvPicPr>
          <p:blipFill>
            <a:blip r:embed="rId6"/>
            <a:stretch>
              <a:fillRect/>
            </a:stretch>
          </p:blipFill>
          <p:spPr>
            <a:xfrm>
              <a:off x="9048024" y="1649814"/>
              <a:ext cx="2900849" cy="3734025"/>
            </a:xfrm>
            <a:prstGeom prst="rect">
              <a:avLst/>
            </a:prstGeom>
          </p:spPr>
        </p:pic>
      </p:grpSp>
      <p:sp>
        <p:nvSpPr>
          <p:cNvPr id="11" name="TextBox 10">
            <a:extLst>
              <a:ext uri="{FF2B5EF4-FFF2-40B4-BE49-F238E27FC236}">
                <a16:creationId xmlns:a16="http://schemas.microsoft.com/office/drawing/2014/main" id="{93F18EC7-6E8E-9D13-51C0-1C9D4F26CBFC}"/>
              </a:ext>
            </a:extLst>
          </p:cNvPr>
          <p:cNvSpPr txBox="1"/>
          <p:nvPr/>
        </p:nvSpPr>
        <p:spPr>
          <a:xfrm>
            <a:off x="8937812" y="5571063"/>
            <a:ext cx="3146612" cy="1077218"/>
          </a:xfrm>
          <a:prstGeom prst="rect">
            <a:avLst/>
          </a:prstGeom>
          <a:solidFill>
            <a:srgbClr val="FFFF00"/>
          </a:solidFill>
        </p:spPr>
        <p:txBody>
          <a:bodyPr wrap="square">
            <a:spAutoFit/>
          </a:bodyPr>
          <a:lstStyle/>
          <a:p>
            <a:pPr algn="ctr">
              <a:defRPr/>
            </a:pPr>
            <a:r>
              <a:rPr lang="en-US" sz="3200" b="1" dirty="0">
                <a:solidFill>
                  <a:srgbClr val="C00000"/>
                </a:solidFill>
                <a:latin typeface="Arial" panose="020B0604020202020204" pitchFamily="34" charset="0"/>
                <a:cs typeface="Arial" panose="020B0604020202020204" pitchFamily="34" charset="0"/>
              </a:rPr>
              <a:t>Military</a:t>
            </a:r>
          </a:p>
          <a:p>
            <a:pPr algn="ctr">
              <a:defRPr/>
            </a:pPr>
            <a:r>
              <a:rPr lang="en-US" sz="3200" b="1" dirty="0">
                <a:solidFill>
                  <a:srgbClr val="C00000"/>
                </a:solidFill>
                <a:latin typeface="Arial" panose="020B0604020202020204" pitchFamily="34" charset="0"/>
                <a:cs typeface="Arial" panose="020B0604020202020204" pitchFamily="34" charset="0"/>
              </a:rPr>
              <a:t>and Governors</a:t>
            </a:r>
          </a:p>
        </p:txBody>
      </p:sp>
    </p:spTree>
    <p:extLst>
      <p:ext uri="{BB962C8B-B14F-4D97-AF65-F5344CB8AC3E}">
        <p14:creationId xmlns:p14="http://schemas.microsoft.com/office/powerpoint/2010/main" val="423279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16</a:t>
            </a:fld>
            <a:endParaRPr lang="en-US"/>
          </a:p>
        </p:txBody>
      </p:sp>
      <p:grpSp>
        <p:nvGrpSpPr>
          <p:cNvPr id="4" name="Group 3">
            <a:extLst>
              <a:ext uri="{FF2B5EF4-FFF2-40B4-BE49-F238E27FC236}">
                <a16:creationId xmlns:a16="http://schemas.microsoft.com/office/drawing/2014/main" id="{09DDA262-97E6-C3E7-C838-8A122FB257BF}"/>
              </a:ext>
            </a:extLst>
          </p:cNvPr>
          <p:cNvGrpSpPr/>
          <p:nvPr/>
        </p:nvGrpSpPr>
        <p:grpSpPr>
          <a:xfrm>
            <a:off x="986593" y="644698"/>
            <a:ext cx="9841410" cy="5170864"/>
            <a:chOff x="-143232" y="828314"/>
            <a:chExt cx="9099289" cy="4689586"/>
          </a:xfrm>
        </p:grpSpPr>
        <p:grpSp>
          <p:nvGrpSpPr>
            <p:cNvPr id="5" name="Group 4">
              <a:extLst>
                <a:ext uri="{FF2B5EF4-FFF2-40B4-BE49-F238E27FC236}">
                  <a16:creationId xmlns:a16="http://schemas.microsoft.com/office/drawing/2014/main" id="{A7242C2D-3778-3B09-EE92-68A234930E44}"/>
                </a:ext>
              </a:extLst>
            </p:cNvPr>
            <p:cNvGrpSpPr/>
            <p:nvPr/>
          </p:nvGrpSpPr>
          <p:grpSpPr>
            <a:xfrm>
              <a:off x="205712" y="828314"/>
              <a:ext cx="8750345" cy="4689586"/>
              <a:chOff x="205712" y="828314"/>
              <a:chExt cx="8750345" cy="4689586"/>
            </a:xfrm>
          </p:grpSpPr>
          <p:pic>
            <p:nvPicPr>
              <p:cNvPr id="7" name="Picture 8" descr="3rd Century Roman Spatha">
                <a:extLst>
                  <a:ext uri="{FF2B5EF4-FFF2-40B4-BE49-F238E27FC236}">
                    <a16:creationId xmlns:a16="http://schemas.microsoft.com/office/drawing/2014/main" id="{1433F2BD-A17E-7277-08BF-F383B9035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225023">
                <a:off x="3280403" y="828314"/>
                <a:ext cx="4712724" cy="46895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354E1DE-7697-E3E3-7A13-3E441DB1CF28}"/>
                  </a:ext>
                </a:extLst>
              </p:cNvPr>
              <p:cNvSpPr txBox="1"/>
              <p:nvPr/>
            </p:nvSpPr>
            <p:spPr>
              <a:xfrm>
                <a:off x="205712" y="1079733"/>
                <a:ext cx="6116955" cy="2600712"/>
              </a:xfrm>
              <a:prstGeom prst="rect">
                <a:avLst/>
              </a:prstGeom>
              <a:noFill/>
            </p:spPr>
            <p:txBody>
              <a:bodyPr wrap="none" rtlCol="0">
                <a:spAutoFit/>
              </a:bodyPr>
              <a:lstStyle/>
              <a:p>
                <a:pPr algn="ctr"/>
                <a:r>
                  <a:rPr lang="en-US" sz="11500" b="1" i="1" dirty="0">
                    <a:solidFill>
                      <a:srgbClr val="FF0000"/>
                    </a:solidFill>
                    <a:latin typeface="Cabin Sketch" panose="020B0503050202020004" pitchFamily="34" charset="0"/>
                  </a:rPr>
                  <a:t>Captivity</a:t>
                </a:r>
              </a:p>
              <a:p>
                <a:pPr algn="ctr"/>
                <a:r>
                  <a:rPr lang="en-US" sz="4800" b="1" i="1" dirty="0">
                    <a:solidFill>
                      <a:srgbClr val="FFC000"/>
                    </a:solidFill>
                    <a:latin typeface="Cabin Sketch" panose="020B0503050202020004" pitchFamily="34" charset="0"/>
                  </a:rPr>
                  <a:t>and the</a:t>
                </a:r>
              </a:p>
            </p:txBody>
          </p:sp>
          <p:sp>
            <p:nvSpPr>
              <p:cNvPr id="9" name="TextBox 8">
                <a:extLst>
                  <a:ext uri="{FF2B5EF4-FFF2-40B4-BE49-F238E27FC236}">
                    <a16:creationId xmlns:a16="http://schemas.microsoft.com/office/drawing/2014/main" id="{12FED175-7F82-D8BA-8966-1BC75FB68F9B}"/>
                  </a:ext>
                </a:extLst>
              </p:cNvPr>
              <p:cNvSpPr txBox="1"/>
              <p:nvPr/>
            </p:nvSpPr>
            <p:spPr>
              <a:xfrm>
                <a:off x="4553112" y="3640865"/>
                <a:ext cx="4402945" cy="1862048"/>
              </a:xfrm>
              <a:prstGeom prst="rect">
                <a:avLst/>
              </a:prstGeom>
              <a:noFill/>
            </p:spPr>
            <p:txBody>
              <a:bodyPr wrap="none" rtlCol="0">
                <a:spAutoFit/>
              </a:bodyPr>
              <a:lstStyle/>
              <a:p>
                <a:r>
                  <a:rPr lang="en-US" sz="11500" b="1" i="1" dirty="0">
                    <a:solidFill>
                      <a:srgbClr val="FF0000"/>
                    </a:solidFill>
                    <a:latin typeface="Cabin Sketch" panose="020B0503050202020004" pitchFamily="34" charset="0"/>
                  </a:rPr>
                  <a:t>Sword</a:t>
                </a:r>
              </a:p>
            </p:txBody>
          </p:sp>
        </p:grpSp>
        <p:pic>
          <p:nvPicPr>
            <p:cNvPr id="6" name="Picture 5">
              <a:extLst>
                <a:ext uri="{FF2B5EF4-FFF2-40B4-BE49-F238E27FC236}">
                  <a16:creationId xmlns:a16="http://schemas.microsoft.com/office/drawing/2014/main" id="{29A35493-0C98-E2BA-DF1A-FFD8CCA0611E}"/>
                </a:ext>
              </a:extLst>
            </p:cNvPr>
            <p:cNvPicPr>
              <a:picLocks noChangeAspect="1"/>
            </p:cNvPicPr>
            <p:nvPr/>
          </p:nvPicPr>
          <p:blipFill>
            <a:blip r:embed="rId3"/>
            <a:stretch>
              <a:fillRect/>
            </a:stretch>
          </p:blipFill>
          <p:spPr>
            <a:xfrm>
              <a:off x="-143232" y="2934325"/>
              <a:ext cx="3813329" cy="1492238"/>
            </a:xfrm>
            <a:prstGeom prst="rect">
              <a:avLst/>
            </a:prstGeom>
          </p:spPr>
        </p:pic>
      </p:grpSp>
    </p:spTree>
    <p:extLst>
      <p:ext uri="{BB962C8B-B14F-4D97-AF65-F5344CB8AC3E}">
        <p14:creationId xmlns:p14="http://schemas.microsoft.com/office/powerpoint/2010/main" val="234621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E1F072-A150-339E-2B2E-4491882560BE}"/>
              </a:ext>
            </a:extLst>
          </p:cNvPr>
          <p:cNvSpPr>
            <a:spLocks noGrp="1"/>
          </p:cNvSpPr>
          <p:nvPr>
            <p:ph type="sldNum" sz="quarter" idx="10"/>
          </p:nvPr>
        </p:nvSpPr>
        <p:spPr/>
        <p:txBody>
          <a:bodyPr/>
          <a:lstStyle/>
          <a:p>
            <a:fld id="{074AB93A-AEF6-4B2B-8015-AB1375F19FCF}" type="slidenum">
              <a:rPr lang="en-US" smtClean="0"/>
              <a:pPr/>
              <a:t>17</a:t>
            </a:fld>
            <a:endParaRPr lang="en-US"/>
          </a:p>
        </p:txBody>
      </p:sp>
      <p:sp>
        <p:nvSpPr>
          <p:cNvPr id="4" name="TextBox 3">
            <a:extLst>
              <a:ext uri="{FF2B5EF4-FFF2-40B4-BE49-F238E27FC236}">
                <a16:creationId xmlns:a16="http://schemas.microsoft.com/office/drawing/2014/main" id="{7A38117C-97E4-0A99-DBA1-212FAF13ABC1}"/>
              </a:ext>
            </a:extLst>
          </p:cNvPr>
          <p:cNvSpPr txBox="1"/>
          <p:nvPr/>
        </p:nvSpPr>
        <p:spPr>
          <a:xfrm>
            <a:off x="13855" y="705250"/>
            <a:ext cx="4167620" cy="5324535"/>
          </a:xfrm>
          <a:prstGeom prst="rect">
            <a:avLst/>
          </a:prstGeom>
          <a:solidFill>
            <a:schemeClr val="bg1">
              <a:lumMod val="95000"/>
            </a:schemeClr>
          </a:solidFill>
          <a:ln>
            <a:solidFill>
              <a:schemeClr val="tx1"/>
            </a:solidFill>
          </a:ln>
        </p:spPr>
        <p:txBody>
          <a:bodyPr wrap="square">
            <a:spAutoFit/>
          </a:bodyPr>
          <a:lstStyle/>
          <a:p>
            <a:pPr algn="ctr"/>
            <a:r>
              <a:rPr lang="en-US" sz="2000" b="1" u="sng" dirty="0">
                <a:solidFill>
                  <a:srgbClr val="C00000"/>
                </a:solidFill>
                <a:latin typeface="Arial" panose="020B0604020202020204" pitchFamily="34" charset="0"/>
                <a:cs typeface="Arial" panose="020B0604020202020204" pitchFamily="34" charset="0"/>
              </a:rPr>
              <a:t>Modern Translations</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New International Version</a:t>
            </a:r>
          </a:p>
          <a:p>
            <a:r>
              <a:rPr lang="en-US" sz="2000" b="1" dirty="0">
                <a:latin typeface="Arial" panose="020B0604020202020204" pitchFamily="34" charset="0"/>
                <a:cs typeface="Arial" panose="020B0604020202020204" pitchFamily="34" charset="0"/>
              </a:rPr>
              <a:t>New Living Translation</a:t>
            </a:r>
          </a:p>
          <a:p>
            <a:r>
              <a:rPr lang="en-US" sz="2000" b="1" dirty="0">
                <a:latin typeface="Arial" panose="020B0604020202020204" pitchFamily="34" charset="0"/>
                <a:cs typeface="Arial" panose="020B0604020202020204" pitchFamily="34" charset="0"/>
              </a:rPr>
              <a:t>English Standard Version</a:t>
            </a:r>
          </a:p>
          <a:p>
            <a:r>
              <a:rPr lang="en-US" sz="2000" b="1" dirty="0">
                <a:latin typeface="Arial" panose="020B0604020202020204" pitchFamily="34" charset="0"/>
                <a:cs typeface="Arial" panose="020B0604020202020204" pitchFamily="34" charset="0"/>
              </a:rPr>
              <a:t>Berean Study Bible</a:t>
            </a:r>
          </a:p>
          <a:p>
            <a:r>
              <a:rPr lang="en-US" sz="2000" b="1" dirty="0">
                <a:latin typeface="Arial" panose="020B0604020202020204" pitchFamily="34" charset="0"/>
                <a:cs typeface="Arial" panose="020B0604020202020204" pitchFamily="34" charset="0"/>
              </a:rPr>
              <a:t>New American Standard Bible</a:t>
            </a:r>
          </a:p>
          <a:p>
            <a:r>
              <a:rPr lang="en-US" sz="2000" b="1" dirty="0">
                <a:latin typeface="Arial" panose="020B0604020202020204" pitchFamily="34" charset="0"/>
                <a:cs typeface="Arial" panose="020B0604020202020204" pitchFamily="34" charset="0"/>
              </a:rPr>
              <a:t>NASB 1995</a:t>
            </a:r>
          </a:p>
          <a:p>
            <a:r>
              <a:rPr lang="en-US" sz="2000" b="1" dirty="0">
                <a:latin typeface="Arial" panose="020B0604020202020204" pitchFamily="34" charset="0"/>
                <a:cs typeface="Arial" panose="020B0604020202020204" pitchFamily="34" charset="0"/>
              </a:rPr>
              <a:t>NASB 1977</a:t>
            </a:r>
          </a:p>
          <a:p>
            <a:r>
              <a:rPr lang="en-US" sz="2000" b="1" dirty="0">
                <a:latin typeface="Arial" panose="020B0604020202020204" pitchFamily="34" charset="0"/>
                <a:cs typeface="Arial" panose="020B0604020202020204" pitchFamily="34" charset="0"/>
              </a:rPr>
              <a:t>Amplified Bible</a:t>
            </a:r>
          </a:p>
          <a:p>
            <a:r>
              <a:rPr lang="en-US" sz="2000" b="1" dirty="0">
                <a:latin typeface="Arial" panose="020B0604020202020204" pitchFamily="34" charset="0"/>
                <a:cs typeface="Arial" panose="020B0604020202020204" pitchFamily="34" charset="0"/>
              </a:rPr>
              <a:t>Christian Standard Bible</a:t>
            </a:r>
          </a:p>
          <a:p>
            <a:r>
              <a:rPr lang="en-US" sz="2000" b="1" dirty="0">
                <a:latin typeface="Arial" panose="020B0604020202020204" pitchFamily="34" charset="0"/>
                <a:cs typeface="Arial" panose="020B0604020202020204" pitchFamily="34" charset="0"/>
              </a:rPr>
              <a:t>Holman Christian Standard Bible</a:t>
            </a:r>
          </a:p>
          <a:p>
            <a:r>
              <a:rPr lang="en-US" sz="2000" b="1" dirty="0">
                <a:latin typeface="Arial" panose="020B0604020202020204" pitchFamily="34" charset="0"/>
                <a:cs typeface="Arial" panose="020B0604020202020204" pitchFamily="34" charset="0"/>
              </a:rPr>
              <a:t>Contemporary English Version</a:t>
            </a:r>
          </a:p>
          <a:p>
            <a:r>
              <a:rPr lang="en-US" sz="2000" b="1" dirty="0">
                <a:latin typeface="Arial" panose="020B0604020202020204" pitchFamily="34" charset="0"/>
                <a:cs typeface="Arial" panose="020B0604020202020204" pitchFamily="34" charset="0"/>
              </a:rPr>
              <a:t>Good News Translation</a:t>
            </a:r>
          </a:p>
          <a:p>
            <a:r>
              <a:rPr lang="en-US" sz="2000" b="1" dirty="0">
                <a:latin typeface="Arial" panose="020B0604020202020204" pitchFamily="34" charset="0"/>
                <a:cs typeface="Arial" panose="020B0604020202020204" pitchFamily="34" charset="0"/>
              </a:rPr>
              <a:t>GOD'S WORD® Translation</a:t>
            </a:r>
          </a:p>
          <a:p>
            <a:r>
              <a:rPr lang="en-US" sz="2000" b="1" dirty="0">
                <a:latin typeface="Arial" panose="020B0604020202020204" pitchFamily="34" charset="0"/>
                <a:cs typeface="Arial" panose="020B0604020202020204" pitchFamily="34" charset="0"/>
              </a:rPr>
              <a:t>International Standard Version</a:t>
            </a:r>
          </a:p>
          <a:p>
            <a:r>
              <a:rPr lang="en-US" sz="2000" b="1" dirty="0">
                <a:latin typeface="Arial" panose="020B0604020202020204" pitchFamily="34" charset="0"/>
                <a:cs typeface="Arial" panose="020B0604020202020204" pitchFamily="34" charset="0"/>
              </a:rPr>
              <a:t>NET Bible</a:t>
            </a:r>
          </a:p>
        </p:txBody>
      </p:sp>
      <p:sp>
        <p:nvSpPr>
          <p:cNvPr id="5" name="TextBox 4">
            <a:extLst>
              <a:ext uri="{FF2B5EF4-FFF2-40B4-BE49-F238E27FC236}">
                <a16:creationId xmlns:a16="http://schemas.microsoft.com/office/drawing/2014/main" id="{2C3295F2-AF4E-1649-8E00-FBB323F4F5CF}"/>
              </a:ext>
            </a:extLst>
          </p:cNvPr>
          <p:cNvSpPr txBox="1"/>
          <p:nvPr/>
        </p:nvSpPr>
        <p:spPr>
          <a:xfrm>
            <a:off x="4188403" y="705250"/>
            <a:ext cx="3939019" cy="5940088"/>
          </a:xfrm>
          <a:prstGeom prst="rect">
            <a:avLst/>
          </a:prstGeom>
          <a:solidFill>
            <a:schemeClr val="accent5">
              <a:lumMod val="40000"/>
              <a:lumOff val="60000"/>
            </a:schemeClr>
          </a:solidFill>
          <a:ln>
            <a:solidFill>
              <a:schemeClr val="tx1"/>
            </a:solidFill>
          </a:ln>
        </p:spPr>
        <p:txBody>
          <a:bodyPr wrap="square">
            <a:spAutoFit/>
          </a:bodyPr>
          <a:lstStyle/>
          <a:p>
            <a:pPr algn="ctr"/>
            <a:r>
              <a:rPr lang="en-US" sz="2000" b="1" u="sng" dirty="0">
                <a:solidFill>
                  <a:srgbClr val="C00000"/>
                </a:solidFill>
                <a:latin typeface="Arial" panose="020B0604020202020204" pitchFamily="34" charset="0"/>
                <a:cs typeface="Arial" panose="020B0604020202020204" pitchFamily="34" charset="0"/>
              </a:rPr>
              <a:t>Classic Translations</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King James Bible</a:t>
            </a:r>
          </a:p>
          <a:p>
            <a:r>
              <a:rPr lang="en-US" sz="2000" b="1" dirty="0">
                <a:latin typeface="Arial" panose="020B0604020202020204" pitchFamily="34" charset="0"/>
                <a:cs typeface="Arial" panose="020B0604020202020204" pitchFamily="34" charset="0"/>
              </a:rPr>
              <a:t>New King James Version</a:t>
            </a:r>
          </a:p>
          <a:p>
            <a:r>
              <a:rPr lang="en-US" sz="2000" b="1" dirty="0">
                <a:latin typeface="Arial" panose="020B0604020202020204" pitchFamily="34" charset="0"/>
                <a:cs typeface="Arial" panose="020B0604020202020204" pitchFamily="34" charset="0"/>
              </a:rPr>
              <a:t>King James 2000 Bible</a:t>
            </a:r>
          </a:p>
          <a:p>
            <a:r>
              <a:rPr lang="en-US" sz="2000" b="1" dirty="0">
                <a:latin typeface="Arial" panose="020B0604020202020204" pitchFamily="34" charset="0"/>
                <a:cs typeface="Arial" panose="020B0604020202020204" pitchFamily="34" charset="0"/>
              </a:rPr>
              <a:t>New Heart English Bible</a:t>
            </a:r>
          </a:p>
          <a:p>
            <a:r>
              <a:rPr lang="en-US" sz="2000" b="1" dirty="0">
                <a:latin typeface="Arial" panose="020B0604020202020204" pitchFamily="34" charset="0"/>
                <a:cs typeface="Arial" panose="020B0604020202020204" pitchFamily="34" charset="0"/>
              </a:rPr>
              <a:t>World English Bible</a:t>
            </a:r>
          </a:p>
          <a:p>
            <a:r>
              <a:rPr lang="en-US" sz="2000" b="1" dirty="0">
                <a:latin typeface="Arial" panose="020B0604020202020204" pitchFamily="34" charset="0"/>
                <a:cs typeface="Arial" panose="020B0604020202020204" pitchFamily="34" charset="0"/>
              </a:rPr>
              <a:t>American King James Version</a:t>
            </a:r>
          </a:p>
          <a:p>
            <a:r>
              <a:rPr lang="en-US" sz="2000" b="1" dirty="0">
                <a:latin typeface="Arial" panose="020B0604020202020204" pitchFamily="34" charset="0"/>
                <a:cs typeface="Arial" panose="020B0604020202020204" pitchFamily="34" charset="0"/>
              </a:rPr>
              <a:t>American Standard Version</a:t>
            </a:r>
          </a:p>
          <a:p>
            <a:r>
              <a:rPr lang="en-US" sz="2000" b="1" dirty="0">
                <a:latin typeface="Arial" panose="020B0604020202020204" pitchFamily="34" charset="0"/>
                <a:cs typeface="Arial" panose="020B0604020202020204" pitchFamily="34" charset="0"/>
              </a:rPr>
              <a:t>A Faithful Version Darby Bible Translation</a:t>
            </a:r>
          </a:p>
          <a:p>
            <a:r>
              <a:rPr lang="en-US" sz="2000" b="1" dirty="0">
                <a:latin typeface="Arial" panose="020B0604020202020204" pitchFamily="34" charset="0"/>
                <a:cs typeface="Arial" panose="020B0604020202020204" pitchFamily="34" charset="0"/>
              </a:rPr>
              <a:t>English Revised Version</a:t>
            </a:r>
          </a:p>
          <a:p>
            <a:r>
              <a:rPr lang="en-US" sz="2000" b="1" dirty="0">
                <a:latin typeface="Arial" panose="020B0604020202020204" pitchFamily="34" charset="0"/>
                <a:cs typeface="Arial" panose="020B0604020202020204" pitchFamily="34" charset="0"/>
              </a:rPr>
              <a:t>Webster's Bible Translation</a:t>
            </a:r>
          </a:p>
          <a:p>
            <a:r>
              <a:rPr lang="en-US" sz="2000" b="1" dirty="0">
                <a:latin typeface="Arial" panose="020B0604020202020204" pitchFamily="34" charset="0"/>
                <a:cs typeface="Arial" panose="020B0604020202020204" pitchFamily="34" charset="0"/>
              </a:rPr>
              <a:t>Early Modern</a:t>
            </a:r>
          </a:p>
          <a:p>
            <a:r>
              <a:rPr lang="en-US" sz="2000" b="1" dirty="0">
                <a:latin typeface="Arial" panose="020B0604020202020204" pitchFamily="34" charset="0"/>
                <a:cs typeface="Arial" panose="020B0604020202020204" pitchFamily="34" charset="0"/>
              </a:rPr>
              <a:t>Bishops' Bible of 1568</a:t>
            </a:r>
          </a:p>
          <a:p>
            <a:r>
              <a:rPr lang="en-US" sz="2000" b="1" dirty="0">
                <a:latin typeface="Arial" panose="020B0604020202020204" pitchFamily="34" charset="0"/>
                <a:cs typeface="Arial" panose="020B0604020202020204" pitchFamily="34" charset="0"/>
              </a:rPr>
              <a:t>Coverdale Bible of 1535</a:t>
            </a:r>
          </a:p>
          <a:p>
            <a:r>
              <a:rPr lang="en-US" sz="2000" b="1" dirty="0">
                <a:latin typeface="Arial" panose="020B0604020202020204" pitchFamily="34" charset="0"/>
                <a:cs typeface="Arial" panose="020B0604020202020204" pitchFamily="34" charset="0"/>
              </a:rPr>
              <a:t>Tyndale Bible of 1526</a:t>
            </a:r>
          </a:p>
          <a:p>
            <a:r>
              <a:rPr lang="en-US" sz="2000" b="1" dirty="0">
                <a:latin typeface="Arial" panose="020B0604020202020204" pitchFamily="34" charset="0"/>
                <a:cs typeface="Arial" panose="020B0604020202020204" pitchFamily="34" charset="0"/>
              </a:rPr>
              <a:t>Literal Standard Version</a:t>
            </a:r>
          </a:p>
          <a:p>
            <a:r>
              <a:rPr lang="en-US" sz="2000" b="1" dirty="0">
                <a:latin typeface="Arial" panose="020B0604020202020204" pitchFamily="34" charset="0"/>
                <a:cs typeface="Arial" panose="020B0604020202020204" pitchFamily="34" charset="0"/>
              </a:rPr>
              <a:t>Berean Literal Bible</a:t>
            </a:r>
          </a:p>
        </p:txBody>
      </p:sp>
      <p:sp>
        <p:nvSpPr>
          <p:cNvPr id="6" name="TextBox 5">
            <a:extLst>
              <a:ext uri="{FF2B5EF4-FFF2-40B4-BE49-F238E27FC236}">
                <a16:creationId xmlns:a16="http://schemas.microsoft.com/office/drawing/2014/main" id="{A5A59EA6-79F9-495C-85A3-20675FE769E1}"/>
              </a:ext>
            </a:extLst>
          </p:cNvPr>
          <p:cNvSpPr txBox="1"/>
          <p:nvPr/>
        </p:nvSpPr>
        <p:spPr>
          <a:xfrm>
            <a:off x="8134351" y="705250"/>
            <a:ext cx="4057649" cy="5016758"/>
          </a:xfrm>
          <a:prstGeom prst="rect">
            <a:avLst/>
          </a:prstGeom>
          <a:solidFill>
            <a:schemeClr val="accent6">
              <a:lumMod val="40000"/>
              <a:lumOff val="60000"/>
            </a:schemeClr>
          </a:solidFill>
          <a:ln>
            <a:solidFill>
              <a:schemeClr val="tx1"/>
            </a:solidFill>
          </a:ln>
        </p:spPr>
        <p:txBody>
          <a:bodyPr wrap="square">
            <a:spAutoFit/>
          </a:bodyPr>
          <a:lstStyle/>
          <a:p>
            <a:pPr algn="ctr"/>
            <a:r>
              <a:rPr lang="en-US" sz="2000" b="1" u="sng" dirty="0">
                <a:solidFill>
                  <a:srgbClr val="C00000"/>
                </a:solidFill>
                <a:latin typeface="Arial" panose="020B0604020202020204" pitchFamily="34" charset="0"/>
                <a:cs typeface="Arial" panose="020B0604020202020204" pitchFamily="34" charset="0"/>
              </a:rPr>
              <a:t>Literal Translations</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Young's Literal Translation</a:t>
            </a:r>
          </a:p>
          <a:p>
            <a:r>
              <a:rPr lang="en-US" sz="2000" b="1" dirty="0">
                <a:latin typeface="Arial" panose="020B0604020202020204" pitchFamily="34" charset="0"/>
                <a:cs typeface="Arial" panose="020B0604020202020204" pitchFamily="34" charset="0"/>
              </a:rPr>
              <a:t>Smith's Literal Translation</a:t>
            </a:r>
          </a:p>
          <a:p>
            <a:r>
              <a:rPr lang="en-US" sz="2000" b="1" dirty="0">
                <a:latin typeface="Arial" panose="020B0604020202020204" pitchFamily="34" charset="0"/>
                <a:cs typeface="Arial" panose="020B0604020202020204" pitchFamily="34" charset="0"/>
              </a:rPr>
              <a:t>Literal Emphasis Translation</a:t>
            </a:r>
          </a:p>
          <a:p>
            <a:r>
              <a:rPr lang="en-US" sz="2000" b="1" dirty="0">
                <a:latin typeface="Arial" panose="020B0604020202020204" pitchFamily="34" charset="0"/>
                <a:cs typeface="Arial" panose="020B0604020202020204" pitchFamily="34" charset="0"/>
              </a:rPr>
              <a:t>Douay-Rheims Bible</a:t>
            </a:r>
          </a:p>
          <a:p>
            <a:r>
              <a:rPr lang="en-US" sz="2000" b="1" dirty="0">
                <a:latin typeface="Arial" panose="020B0604020202020204" pitchFamily="34" charset="0"/>
                <a:cs typeface="Arial" panose="020B0604020202020204" pitchFamily="34" charset="0"/>
              </a:rPr>
              <a:t>Catholic Public Domain Version</a:t>
            </a:r>
          </a:p>
          <a:p>
            <a:r>
              <a:rPr lang="en-US" sz="2000" b="1" dirty="0">
                <a:latin typeface="Arial" panose="020B0604020202020204" pitchFamily="34" charset="0"/>
                <a:cs typeface="Arial" panose="020B0604020202020204" pitchFamily="34" charset="0"/>
              </a:rPr>
              <a:t>Aramaic Bible in Plain English</a:t>
            </a:r>
          </a:p>
          <a:p>
            <a:r>
              <a:rPr lang="en-US" sz="2000" b="1" dirty="0" err="1">
                <a:latin typeface="Arial" panose="020B0604020202020204" pitchFamily="34" charset="0"/>
                <a:cs typeface="Arial" panose="020B0604020202020204" pitchFamily="34" charset="0"/>
              </a:rPr>
              <a:t>Lamsa</a:t>
            </a:r>
            <a:r>
              <a:rPr lang="en-US" sz="2000" b="1" dirty="0">
                <a:latin typeface="Arial" panose="020B0604020202020204" pitchFamily="34" charset="0"/>
                <a:cs typeface="Arial" panose="020B0604020202020204" pitchFamily="34" charset="0"/>
              </a:rPr>
              <a:t> Bible</a:t>
            </a:r>
          </a:p>
          <a:p>
            <a:r>
              <a:rPr lang="en-US" sz="2000" b="1" dirty="0">
                <a:latin typeface="Arial" panose="020B0604020202020204" pitchFamily="34" charset="0"/>
                <a:cs typeface="Arial" panose="020B0604020202020204" pitchFamily="34" charset="0"/>
              </a:rPr>
              <a:t>Anderson New Testament</a:t>
            </a:r>
          </a:p>
          <a:p>
            <a:r>
              <a:rPr lang="en-US" sz="2000" b="1" dirty="0" err="1">
                <a:latin typeface="Arial" panose="020B0604020202020204" pitchFamily="34" charset="0"/>
                <a:cs typeface="Arial" panose="020B0604020202020204" pitchFamily="34" charset="0"/>
              </a:rPr>
              <a:t>Godbey</a:t>
            </a:r>
            <a:r>
              <a:rPr lang="en-US" sz="2000" b="1" dirty="0">
                <a:latin typeface="Arial" panose="020B0604020202020204" pitchFamily="34" charset="0"/>
                <a:cs typeface="Arial" panose="020B0604020202020204" pitchFamily="34" charset="0"/>
              </a:rPr>
              <a:t> New Testament</a:t>
            </a:r>
          </a:p>
          <a:p>
            <a:r>
              <a:rPr lang="en-US" sz="2000" b="1" dirty="0" err="1">
                <a:latin typeface="Arial" panose="020B0604020202020204" pitchFamily="34" charset="0"/>
                <a:cs typeface="Arial" panose="020B0604020202020204" pitchFamily="34" charset="0"/>
              </a:rPr>
              <a:t>Haweis</a:t>
            </a:r>
            <a:r>
              <a:rPr lang="en-US" sz="2000" b="1" dirty="0">
                <a:latin typeface="Arial" panose="020B0604020202020204" pitchFamily="34" charset="0"/>
                <a:cs typeface="Arial" panose="020B0604020202020204" pitchFamily="34" charset="0"/>
              </a:rPr>
              <a:t> New Testament</a:t>
            </a:r>
          </a:p>
          <a:p>
            <a:r>
              <a:rPr lang="en-US" sz="2000" b="1" dirty="0">
                <a:latin typeface="Arial" panose="020B0604020202020204" pitchFamily="34" charset="0"/>
                <a:cs typeface="Arial" panose="020B0604020202020204" pitchFamily="34" charset="0"/>
              </a:rPr>
              <a:t>Mace New Testament</a:t>
            </a:r>
          </a:p>
          <a:p>
            <a:r>
              <a:rPr lang="en-US" sz="2000" b="1" dirty="0">
                <a:latin typeface="Arial" panose="020B0604020202020204" pitchFamily="34" charset="0"/>
                <a:cs typeface="Arial" panose="020B0604020202020204" pitchFamily="34" charset="0"/>
              </a:rPr>
              <a:t>Weymouth New Testament</a:t>
            </a:r>
          </a:p>
          <a:p>
            <a:r>
              <a:rPr lang="en-US" sz="2000" b="1" dirty="0">
                <a:latin typeface="Arial" panose="020B0604020202020204" pitchFamily="34" charset="0"/>
                <a:cs typeface="Arial" panose="020B0604020202020204" pitchFamily="34" charset="0"/>
              </a:rPr>
              <a:t>Worrell New Testament</a:t>
            </a:r>
          </a:p>
          <a:p>
            <a:r>
              <a:rPr lang="en-US" sz="2000" b="1" dirty="0">
                <a:latin typeface="Arial" panose="020B0604020202020204" pitchFamily="34" charset="0"/>
                <a:cs typeface="Arial" panose="020B0604020202020204" pitchFamily="34" charset="0"/>
              </a:rPr>
              <a:t>Worsley New Testament</a:t>
            </a:r>
          </a:p>
        </p:txBody>
      </p:sp>
      <p:sp>
        <p:nvSpPr>
          <p:cNvPr id="7" name="Title 1">
            <a:extLst>
              <a:ext uri="{FF2B5EF4-FFF2-40B4-BE49-F238E27FC236}">
                <a16:creationId xmlns:a16="http://schemas.microsoft.com/office/drawing/2014/main" id="{4B8472A8-C884-4DFC-2231-CC0371A4EF64}"/>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13:10 - “Captivity &amp; Sword”</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91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96B382-D4E1-F6EC-84A4-B0499A12BC0A}"/>
              </a:ext>
            </a:extLst>
          </p:cNvPr>
          <p:cNvSpPr txBox="1"/>
          <p:nvPr/>
        </p:nvSpPr>
        <p:spPr>
          <a:xfrm>
            <a:off x="1482883" y="1841444"/>
            <a:ext cx="3596961" cy="473092"/>
          </a:xfrm>
          <a:prstGeom prst="rect">
            <a:avLst/>
          </a:prstGeom>
          <a:solidFill>
            <a:srgbClr val="FD7C67"/>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Captivity:  Perp, Victim          </a:t>
            </a:r>
          </a:p>
        </p:txBody>
      </p:sp>
      <p:sp>
        <p:nvSpPr>
          <p:cNvPr id="8" name="TextBox 7">
            <a:extLst>
              <a:ext uri="{FF2B5EF4-FFF2-40B4-BE49-F238E27FC236}">
                <a16:creationId xmlns:a16="http://schemas.microsoft.com/office/drawing/2014/main" id="{844E2BB4-2D8B-C07C-07F1-6C13644A806D}"/>
              </a:ext>
            </a:extLst>
          </p:cNvPr>
          <p:cNvSpPr txBox="1"/>
          <p:nvPr/>
        </p:nvSpPr>
        <p:spPr>
          <a:xfrm>
            <a:off x="7235687" y="1841444"/>
            <a:ext cx="3391196" cy="461665"/>
          </a:xfrm>
          <a:prstGeom prst="rect">
            <a:avLst/>
          </a:prstGeom>
          <a:solidFill>
            <a:schemeClr val="accent5">
              <a:lumMod val="40000"/>
              <a:lumOff val="60000"/>
            </a:schemeClr>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Sword:  Perp, Victim</a:t>
            </a:r>
          </a:p>
        </p:txBody>
      </p:sp>
      <p:sp>
        <p:nvSpPr>
          <p:cNvPr id="9" name="TextBox 8">
            <a:extLst>
              <a:ext uri="{FF2B5EF4-FFF2-40B4-BE49-F238E27FC236}">
                <a16:creationId xmlns:a16="http://schemas.microsoft.com/office/drawing/2014/main" id="{FD8F0089-6B9C-7A33-D471-BE3263DE058C}"/>
              </a:ext>
            </a:extLst>
          </p:cNvPr>
          <p:cNvSpPr txBox="1"/>
          <p:nvPr/>
        </p:nvSpPr>
        <p:spPr>
          <a:xfrm>
            <a:off x="1482883" y="3802799"/>
            <a:ext cx="3751726" cy="461665"/>
          </a:xfrm>
          <a:prstGeom prst="rect">
            <a:avLst/>
          </a:prstGeom>
          <a:solidFill>
            <a:srgbClr val="FD7C67"/>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Captivity:  Victim, Victim          </a:t>
            </a:r>
          </a:p>
        </p:txBody>
      </p:sp>
      <p:sp>
        <p:nvSpPr>
          <p:cNvPr id="10" name="TextBox 9">
            <a:extLst>
              <a:ext uri="{FF2B5EF4-FFF2-40B4-BE49-F238E27FC236}">
                <a16:creationId xmlns:a16="http://schemas.microsoft.com/office/drawing/2014/main" id="{7EF8D4F6-B9C2-2A94-5B22-8F483FA90DC8}"/>
              </a:ext>
            </a:extLst>
          </p:cNvPr>
          <p:cNvSpPr txBox="1"/>
          <p:nvPr/>
        </p:nvSpPr>
        <p:spPr>
          <a:xfrm>
            <a:off x="7235687" y="3802799"/>
            <a:ext cx="3391196" cy="461665"/>
          </a:xfrm>
          <a:prstGeom prst="rect">
            <a:avLst/>
          </a:prstGeom>
          <a:solidFill>
            <a:schemeClr val="accent5">
              <a:lumMod val="40000"/>
              <a:lumOff val="60000"/>
            </a:schemeClr>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Sword:  Perp, Victim</a:t>
            </a:r>
          </a:p>
        </p:txBody>
      </p:sp>
      <p:sp>
        <p:nvSpPr>
          <p:cNvPr id="11" name="TextBox 10">
            <a:extLst>
              <a:ext uri="{FF2B5EF4-FFF2-40B4-BE49-F238E27FC236}">
                <a16:creationId xmlns:a16="http://schemas.microsoft.com/office/drawing/2014/main" id="{61ED7982-F694-4DC7-26D8-87823E7D22A7}"/>
              </a:ext>
            </a:extLst>
          </p:cNvPr>
          <p:cNvSpPr txBox="1"/>
          <p:nvPr/>
        </p:nvSpPr>
        <p:spPr>
          <a:xfrm>
            <a:off x="1482883" y="6122060"/>
            <a:ext cx="3751726" cy="461665"/>
          </a:xfrm>
          <a:prstGeom prst="rect">
            <a:avLst/>
          </a:prstGeom>
          <a:solidFill>
            <a:srgbClr val="FD7C67"/>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Captivity:  Victim, Victim          </a:t>
            </a:r>
          </a:p>
        </p:txBody>
      </p:sp>
      <p:sp>
        <p:nvSpPr>
          <p:cNvPr id="12" name="TextBox 11">
            <a:extLst>
              <a:ext uri="{FF2B5EF4-FFF2-40B4-BE49-F238E27FC236}">
                <a16:creationId xmlns:a16="http://schemas.microsoft.com/office/drawing/2014/main" id="{A8E135A1-C15D-2FDE-B861-EF5D1E04A610}"/>
              </a:ext>
            </a:extLst>
          </p:cNvPr>
          <p:cNvSpPr txBox="1"/>
          <p:nvPr/>
        </p:nvSpPr>
        <p:spPr>
          <a:xfrm>
            <a:off x="7235687" y="6122060"/>
            <a:ext cx="3391196" cy="461665"/>
          </a:xfrm>
          <a:prstGeom prst="rect">
            <a:avLst/>
          </a:prstGeom>
          <a:solidFill>
            <a:schemeClr val="accent5">
              <a:lumMod val="40000"/>
              <a:lumOff val="60000"/>
            </a:schemeClr>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Sword:  Victim, Victim</a:t>
            </a:r>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13:10 - “Captivity &amp; Sword”</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91A13BF-C63B-0D48-0F49-59A139037D05}"/>
              </a:ext>
            </a:extLst>
          </p:cNvPr>
          <p:cNvSpPr txBox="1"/>
          <p:nvPr/>
        </p:nvSpPr>
        <p:spPr>
          <a:xfrm>
            <a:off x="1482883" y="642920"/>
            <a:ext cx="9144000" cy="1200329"/>
          </a:xfrm>
          <a:prstGeom prst="rect">
            <a:avLst/>
          </a:prstGeom>
          <a:solidFill>
            <a:schemeClr val="bg1">
              <a:lumMod val="95000"/>
            </a:schemeClr>
          </a:solidFill>
          <a:ln>
            <a:solidFill>
              <a:schemeClr val="tx1"/>
            </a:solidFill>
          </a:ln>
        </p:spPr>
        <p:txBody>
          <a:bodyPr wrap="square">
            <a:spAutoFit/>
          </a:bodyPr>
          <a:lstStyle/>
          <a:p>
            <a:r>
              <a:rPr lang="en-US" sz="2400" b="1" i="1" u="sng" dirty="0">
                <a:latin typeface="Arial" panose="020B0604020202020204" pitchFamily="34" charset="0"/>
                <a:cs typeface="Arial" panose="020B0604020202020204" pitchFamily="34" charset="0"/>
              </a:rPr>
              <a:t>King James Version </a:t>
            </a:r>
            <a:r>
              <a:rPr lang="en-US" sz="2400" b="1" i="1" dirty="0">
                <a:latin typeface="Arial" panose="020B0604020202020204" pitchFamily="34" charset="0"/>
                <a:cs typeface="Arial" panose="020B0604020202020204" pitchFamily="34" charset="0"/>
              </a:rPr>
              <a:t>/ </a:t>
            </a:r>
            <a:r>
              <a:rPr lang="en-US" sz="2400" b="1" i="1" u="sng" dirty="0">
                <a:latin typeface="Arial" panose="020B0604020202020204" pitchFamily="34" charset="0"/>
                <a:cs typeface="Arial" panose="020B0604020202020204" pitchFamily="34" charset="0"/>
              </a:rPr>
              <a:t>New King James Version</a:t>
            </a:r>
          </a:p>
          <a:p>
            <a:r>
              <a:rPr lang="en-US" sz="2400" b="1" i="1" baseline="30000" dirty="0">
                <a:solidFill>
                  <a:srgbClr val="C00000"/>
                </a:solidFill>
                <a:latin typeface="Arial" panose="020B0604020202020204" pitchFamily="34" charset="0"/>
                <a:cs typeface="Arial" panose="020B0604020202020204" pitchFamily="34" charset="0"/>
              </a:rPr>
              <a:t>10  </a:t>
            </a:r>
            <a:r>
              <a:rPr lang="en-US" sz="2400" b="1" i="1" dirty="0">
                <a:solidFill>
                  <a:srgbClr val="FF0000"/>
                </a:solidFill>
                <a:latin typeface="Arial" panose="020B0604020202020204" pitchFamily="34" charset="0"/>
                <a:cs typeface="Arial" panose="020B0604020202020204" pitchFamily="34" charset="0"/>
              </a:rPr>
              <a:t>He that leads into captivity shall go into captivity: </a:t>
            </a:r>
            <a:r>
              <a:rPr lang="en-US" sz="2400" b="1" i="1" dirty="0">
                <a:solidFill>
                  <a:srgbClr val="0070C0"/>
                </a:solidFill>
                <a:latin typeface="Arial" panose="020B0604020202020204" pitchFamily="34" charset="0"/>
                <a:cs typeface="Arial" panose="020B0604020202020204" pitchFamily="34" charset="0"/>
              </a:rPr>
              <a:t>he that kills with the sword must be killed with the sword.</a:t>
            </a:r>
          </a:p>
        </p:txBody>
      </p:sp>
      <p:sp>
        <p:nvSpPr>
          <p:cNvPr id="5" name="TextBox 4">
            <a:extLst>
              <a:ext uri="{FF2B5EF4-FFF2-40B4-BE49-F238E27FC236}">
                <a16:creationId xmlns:a16="http://schemas.microsoft.com/office/drawing/2014/main" id="{35C1C34D-199F-83A7-BFBC-A27693A20733}"/>
              </a:ext>
            </a:extLst>
          </p:cNvPr>
          <p:cNvSpPr txBox="1"/>
          <p:nvPr/>
        </p:nvSpPr>
        <p:spPr>
          <a:xfrm>
            <a:off x="1482883" y="4554203"/>
            <a:ext cx="9144000" cy="1569660"/>
          </a:xfrm>
          <a:prstGeom prst="rect">
            <a:avLst/>
          </a:prstGeom>
          <a:solidFill>
            <a:schemeClr val="bg1">
              <a:lumMod val="95000"/>
            </a:schemeClr>
          </a:solidFill>
          <a:ln>
            <a:solidFill>
              <a:schemeClr val="tx1"/>
            </a:solidFill>
          </a:ln>
        </p:spPr>
        <p:txBody>
          <a:bodyPr wrap="square">
            <a:spAutoFit/>
          </a:bodyPr>
          <a:lstStyle/>
          <a:p>
            <a:r>
              <a:rPr lang="en-US" sz="2400" b="1" i="1" u="sng" dirty="0">
                <a:latin typeface="Arial" panose="020B0604020202020204" pitchFamily="34" charset="0"/>
                <a:cs typeface="Arial" panose="020B0604020202020204" pitchFamily="34" charset="0"/>
              </a:rPr>
              <a:t>New International Version</a:t>
            </a:r>
          </a:p>
          <a:p>
            <a:r>
              <a:rPr lang="en-US" sz="2400" b="1" i="1" baseline="30000" dirty="0">
                <a:solidFill>
                  <a:srgbClr val="C00000"/>
                </a:solidFill>
                <a:latin typeface="Arial" panose="020B0604020202020204" pitchFamily="34" charset="0"/>
                <a:cs typeface="Arial" panose="020B0604020202020204" pitchFamily="34" charset="0"/>
              </a:rPr>
              <a:t>10  </a:t>
            </a:r>
            <a:r>
              <a:rPr lang="en-US" sz="2400" b="1" i="1" dirty="0">
                <a:solidFill>
                  <a:srgbClr val="FF0000"/>
                </a:solidFill>
                <a:latin typeface="Arial" panose="020B0604020202020204" pitchFamily="34" charset="0"/>
                <a:cs typeface="Arial" panose="020B0604020202020204" pitchFamily="34" charset="0"/>
              </a:rPr>
              <a:t>If anyone is to go into captivity, into captivity they will go. </a:t>
            </a:r>
            <a:r>
              <a:rPr lang="en-US" sz="2400" b="1" i="1" dirty="0">
                <a:solidFill>
                  <a:srgbClr val="0070C0"/>
                </a:solidFill>
                <a:latin typeface="Arial" panose="020B0604020202020204" pitchFamily="34" charset="0"/>
                <a:cs typeface="Arial" panose="020B0604020202020204" pitchFamily="34" charset="0"/>
              </a:rPr>
              <a:t>If anyone is to be killed with the sword, with the sword they will be killed.</a:t>
            </a:r>
          </a:p>
        </p:txBody>
      </p:sp>
      <p:sp>
        <p:nvSpPr>
          <p:cNvPr id="6" name="TextBox 5">
            <a:extLst>
              <a:ext uri="{FF2B5EF4-FFF2-40B4-BE49-F238E27FC236}">
                <a16:creationId xmlns:a16="http://schemas.microsoft.com/office/drawing/2014/main" id="{4AE2C7BF-F514-F916-49EA-DE6329E80218}"/>
              </a:ext>
            </a:extLst>
          </p:cNvPr>
          <p:cNvSpPr txBox="1"/>
          <p:nvPr/>
        </p:nvSpPr>
        <p:spPr>
          <a:xfrm>
            <a:off x="1482883" y="2604275"/>
            <a:ext cx="9144000" cy="1200329"/>
          </a:xfrm>
          <a:prstGeom prst="rect">
            <a:avLst/>
          </a:prstGeom>
          <a:solidFill>
            <a:schemeClr val="bg1">
              <a:lumMod val="95000"/>
            </a:schemeClr>
          </a:solidFill>
          <a:ln>
            <a:solidFill>
              <a:schemeClr val="tx1"/>
            </a:solidFill>
          </a:ln>
        </p:spPr>
        <p:txBody>
          <a:bodyPr wrap="square">
            <a:spAutoFit/>
          </a:bodyPr>
          <a:lstStyle/>
          <a:p>
            <a:r>
              <a:rPr lang="en-US" sz="2400" b="1" i="1" u="sng" dirty="0">
                <a:latin typeface="Arial" panose="020B0604020202020204" pitchFamily="34" charset="0"/>
                <a:cs typeface="Arial" panose="020B0604020202020204" pitchFamily="34" charset="0"/>
              </a:rPr>
              <a:t>New American Standard Bible</a:t>
            </a:r>
          </a:p>
          <a:p>
            <a:r>
              <a:rPr lang="en-US" sz="2400" b="1" i="1" baseline="30000" dirty="0">
                <a:solidFill>
                  <a:srgbClr val="C00000"/>
                </a:solidFill>
                <a:latin typeface="Arial" panose="020B0604020202020204" pitchFamily="34" charset="0"/>
                <a:cs typeface="Arial" panose="020B0604020202020204" pitchFamily="34" charset="0"/>
              </a:rPr>
              <a:t>10  </a:t>
            </a:r>
            <a:r>
              <a:rPr lang="en-US" sz="2400" b="1" i="1" dirty="0">
                <a:solidFill>
                  <a:srgbClr val="FF0000"/>
                </a:solidFill>
                <a:latin typeface="Arial" panose="020B0604020202020204" pitchFamily="34" charset="0"/>
                <a:cs typeface="Arial" panose="020B0604020202020204" pitchFamily="34" charset="0"/>
              </a:rPr>
              <a:t>If anyone is destined for captivity, to captivity he goes;</a:t>
            </a:r>
            <a:r>
              <a:rPr lang="en-US" sz="2400" b="1" i="1" dirty="0">
                <a:solidFill>
                  <a:srgbClr val="00B050"/>
                </a:solidFill>
                <a:latin typeface="Arial" panose="020B0604020202020204" pitchFamily="34" charset="0"/>
                <a:cs typeface="Arial" panose="020B0604020202020204" pitchFamily="34" charset="0"/>
              </a:rPr>
              <a:t> </a:t>
            </a:r>
            <a:r>
              <a:rPr lang="en-US" sz="2400" b="1" i="1" dirty="0">
                <a:solidFill>
                  <a:srgbClr val="0070C0"/>
                </a:solidFill>
                <a:latin typeface="Arial" panose="020B0604020202020204" pitchFamily="34" charset="0"/>
                <a:cs typeface="Arial" panose="020B0604020202020204" pitchFamily="34" charset="0"/>
              </a:rPr>
              <a:t>if anyone kills with the sword, with the sword he must be killed.</a:t>
            </a:r>
          </a:p>
        </p:txBody>
      </p:sp>
    </p:spTree>
    <p:extLst>
      <p:ext uri="{BB962C8B-B14F-4D97-AF65-F5344CB8AC3E}">
        <p14:creationId xmlns:p14="http://schemas.microsoft.com/office/powerpoint/2010/main" val="229725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0285476-C07D-55CE-37E8-F1846893DDF7}"/>
              </a:ext>
            </a:extLst>
          </p:cNvPr>
          <p:cNvSpPr txBox="1"/>
          <p:nvPr/>
        </p:nvSpPr>
        <p:spPr>
          <a:xfrm>
            <a:off x="1487757" y="2216283"/>
            <a:ext cx="3760102" cy="461665"/>
          </a:xfrm>
          <a:prstGeom prst="rect">
            <a:avLst/>
          </a:prstGeom>
          <a:solidFill>
            <a:srgbClr val="FD7C67"/>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Captivity:  Victim, Victim          </a:t>
            </a:r>
          </a:p>
        </p:txBody>
      </p:sp>
      <p:sp>
        <p:nvSpPr>
          <p:cNvPr id="9" name="TextBox 8">
            <a:extLst>
              <a:ext uri="{FF2B5EF4-FFF2-40B4-BE49-F238E27FC236}">
                <a16:creationId xmlns:a16="http://schemas.microsoft.com/office/drawing/2014/main" id="{D35ED0CF-B86C-36A0-9AD7-42512675BE7B}"/>
              </a:ext>
            </a:extLst>
          </p:cNvPr>
          <p:cNvSpPr txBox="1"/>
          <p:nvPr/>
        </p:nvSpPr>
        <p:spPr>
          <a:xfrm>
            <a:off x="7248937" y="2216283"/>
            <a:ext cx="3373068" cy="461665"/>
          </a:xfrm>
          <a:prstGeom prst="rect">
            <a:avLst/>
          </a:prstGeom>
          <a:solidFill>
            <a:schemeClr val="accent5">
              <a:lumMod val="40000"/>
              <a:lumOff val="60000"/>
            </a:schemeClr>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Sword:  Victim, Victim</a:t>
            </a:r>
          </a:p>
        </p:txBody>
      </p:sp>
      <p:sp>
        <p:nvSpPr>
          <p:cNvPr id="10" name="TextBox 9">
            <a:extLst>
              <a:ext uri="{FF2B5EF4-FFF2-40B4-BE49-F238E27FC236}">
                <a16:creationId xmlns:a16="http://schemas.microsoft.com/office/drawing/2014/main" id="{1E5D90AB-851A-A403-0E23-93050E302E05}"/>
              </a:ext>
            </a:extLst>
          </p:cNvPr>
          <p:cNvSpPr txBox="1"/>
          <p:nvPr/>
        </p:nvSpPr>
        <p:spPr>
          <a:xfrm>
            <a:off x="1487757" y="4221677"/>
            <a:ext cx="3760102" cy="461665"/>
          </a:xfrm>
          <a:prstGeom prst="rect">
            <a:avLst/>
          </a:prstGeom>
          <a:solidFill>
            <a:srgbClr val="FD7C67"/>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Captivity:  Victim, Victim          </a:t>
            </a:r>
          </a:p>
        </p:txBody>
      </p:sp>
      <p:sp>
        <p:nvSpPr>
          <p:cNvPr id="11" name="TextBox 10">
            <a:extLst>
              <a:ext uri="{FF2B5EF4-FFF2-40B4-BE49-F238E27FC236}">
                <a16:creationId xmlns:a16="http://schemas.microsoft.com/office/drawing/2014/main" id="{D18EF6B3-9108-5DCE-9C92-46BFDB66D72B}"/>
              </a:ext>
            </a:extLst>
          </p:cNvPr>
          <p:cNvSpPr txBox="1"/>
          <p:nvPr/>
        </p:nvSpPr>
        <p:spPr>
          <a:xfrm>
            <a:off x="7248937" y="4221677"/>
            <a:ext cx="3373068" cy="461665"/>
          </a:xfrm>
          <a:prstGeom prst="rect">
            <a:avLst/>
          </a:prstGeom>
          <a:solidFill>
            <a:schemeClr val="accent5">
              <a:lumMod val="40000"/>
              <a:lumOff val="60000"/>
            </a:schemeClr>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Sword:  Perp, Victim</a:t>
            </a:r>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19</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13:10 - “Captivity &amp; Sword”</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E5AACBB-A6A8-9A85-ACE7-57E8F688793D}"/>
              </a:ext>
            </a:extLst>
          </p:cNvPr>
          <p:cNvSpPr txBox="1"/>
          <p:nvPr/>
        </p:nvSpPr>
        <p:spPr>
          <a:xfrm>
            <a:off x="1482883" y="647199"/>
            <a:ext cx="9144000" cy="1569660"/>
          </a:xfrm>
          <a:prstGeom prst="rect">
            <a:avLst/>
          </a:prstGeom>
          <a:solidFill>
            <a:schemeClr val="bg1">
              <a:lumMod val="95000"/>
            </a:schemeClr>
          </a:solidFill>
          <a:ln>
            <a:solidFill>
              <a:schemeClr val="tx1"/>
            </a:solidFill>
          </a:ln>
        </p:spPr>
        <p:txBody>
          <a:bodyPr wrap="square">
            <a:spAutoFit/>
          </a:bodyPr>
          <a:lstStyle/>
          <a:p>
            <a:r>
              <a:rPr lang="en-US" sz="2400" b="1" i="1" u="sng" dirty="0">
                <a:latin typeface="Arial" panose="020B0604020202020204" pitchFamily="34" charset="0"/>
                <a:cs typeface="Arial" panose="020B0604020202020204" pitchFamily="34" charset="0"/>
              </a:rPr>
              <a:t>Biblehub.com Greek Interlinear</a:t>
            </a:r>
          </a:p>
          <a:p>
            <a:r>
              <a:rPr lang="en-US" sz="2400" b="1" i="1" baseline="30000" dirty="0">
                <a:solidFill>
                  <a:srgbClr val="C00000"/>
                </a:solidFill>
                <a:latin typeface="Arial" panose="020B0604020202020204" pitchFamily="34" charset="0"/>
                <a:cs typeface="Arial" panose="020B0604020202020204" pitchFamily="34" charset="0"/>
              </a:rPr>
              <a:t>10</a:t>
            </a:r>
            <a:r>
              <a:rPr lang="en-US" sz="2400" b="1" i="1" baseline="30000" dirty="0">
                <a:solidFill>
                  <a:srgbClr val="00B050"/>
                </a:solidFill>
                <a:latin typeface="Arial" panose="020B0604020202020204" pitchFamily="34" charset="0"/>
                <a:cs typeface="Arial" panose="020B0604020202020204" pitchFamily="34" charset="0"/>
              </a:rPr>
              <a:t>  </a:t>
            </a:r>
            <a:r>
              <a:rPr lang="en-US" sz="2400" b="1" i="1" dirty="0">
                <a:solidFill>
                  <a:srgbClr val="FF0000"/>
                </a:solidFill>
                <a:latin typeface="Arial" panose="020B0604020202020204" pitchFamily="34" charset="0"/>
                <a:cs typeface="Arial" panose="020B0604020202020204" pitchFamily="34" charset="0"/>
              </a:rPr>
              <a:t>If anyone [is to go] into captivity into captivity he goes.  </a:t>
            </a:r>
            <a:r>
              <a:rPr lang="en-US" sz="2400" b="1" i="1" dirty="0">
                <a:solidFill>
                  <a:srgbClr val="0070C0"/>
                </a:solidFill>
                <a:latin typeface="Arial" panose="020B0604020202020204" pitchFamily="34" charset="0"/>
                <a:cs typeface="Arial" panose="020B0604020202020204" pitchFamily="34" charset="0"/>
              </a:rPr>
              <a:t>If anyone with [the] sword is to be killed it is necessary for him by [the] sword to be killed.</a:t>
            </a:r>
          </a:p>
        </p:txBody>
      </p:sp>
      <p:sp>
        <p:nvSpPr>
          <p:cNvPr id="7" name="TextBox 6">
            <a:extLst>
              <a:ext uri="{FF2B5EF4-FFF2-40B4-BE49-F238E27FC236}">
                <a16:creationId xmlns:a16="http://schemas.microsoft.com/office/drawing/2014/main" id="{85919242-8139-B12B-0F9E-D82A8DD7C0B1}"/>
              </a:ext>
            </a:extLst>
          </p:cNvPr>
          <p:cNvSpPr txBox="1"/>
          <p:nvPr/>
        </p:nvSpPr>
        <p:spPr>
          <a:xfrm>
            <a:off x="1482883" y="3021924"/>
            <a:ext cx="9144000" cy="1200329"/>
          </a:xfrm>
          <a:prstGeom prst="rect">
            <a:avLst/>
          </a:prstGeom>
          <a:solidFill>
            <a:schemeClr val="bg1">
              <a:lumMod val="95000"/>
            </a:schemeClr>
          </a:solidFill>
          <a:ln>
            <a:solidFill>
              <a:schemeClr val="tx1"/>
            </a:solidFill>
          </a:ln>
        </p:spPr>
        <p:txBody>
          <a:bodyPr wrap="square">
            <a:spAutoFit/>
          </a:bodyPr>
          <a:lstStyle/>
          <a:p>
            <a:r>
              <a:rPr lang="en-US" sz="2400" b="1" i="1" u="sng" dirty="0">
                <a:latin typeface="Arial" panose="020B0604020202020204" pitchFamily="34" charset="0"/>
                <a:cs typeface="Arial" panose="020B0604020202020204" pitchFamily="34" charset="0"/>
              </a:rPr>
              <a:t>Zondervan Greek Interlinear</a:t>
            </a:r>
          </a:p>
          <a:p>
            <a:r>
              <a:rPr lang="en-US" sz="2400" b="1" i="1" baseline="30000" dirty="0">
                <a:solidFill>
                  <a:srgbClr val="C00000"/>
                </a:solidFill>
                <a:latin typeface="Arial" panose="020B0604020202020204" pitchFamily="34" charset="0"/>
                <a:cs typeface="Arial" panose="020B0604020202020204" pitchFamily="34" charset="0"/>
              </a:rPr>
              <a:t>10  </a:t>
            </a:r>
            <a:r>
              <a:rPr lang="en-US" sz="2400" b="1" i="1" dirty="0">
                <a:solidFill>
                  <a:srgbClr val="FF0000"/>
                </a:solidFill>
                <a:latin typeface="Arial" panose="020B0604020202020204" pitchFamily="34" charset="0"/>
                <a:cs typeface="Arial" panose="020B0604020202020204" pitchFamily="34" charset="0"/>
              </a:rPr>
              <a:t>If anyone [is] for captivity, to captivity he goes.  </a:t>
            </a:r>
            <a:r>
              <a:rPr lang="en-US" sz="2400" b="1" i="1" dirty="0">
                <a:solidFill>
                  <a:srgbClr val="0070C0"/>
                </a:solidFill>
                <a:latin typeface="Arial" panose="020B0604020202020204" pitchFamily="34" charset="0"/>
                <a:cs typeface="Arial" panose="020B0604020202020204" pitchFamily="34" charset="0"/>
              </a:rPr>
              <a:t>If anyone by a sword will kill, it behooves him by a sword to be killed.</a:t>
            </a:r>
          </a:p>
        </p:txBody>
      </p:sp>
    </p:spTree>
    <p:extLst>
      <p:ext uri="{BB962C8B-B14F-4D97-AF65-F5344CB8AC3E}">
        <p14:creationId xmlns:p14="http://schemas.microsoft.com/office/powerpoint/2010/main" val="162334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“Special Clues”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C1C65CB-E75A-C6BD-E416-B6B6CC412A6F}"/>
              </a:ext>
            </a:extLst>
          </p:cNvPr>
          <p:cNvSpPr txBox="1"/>
          <p:nvPr/>
        </p:nvSpPr>
        <p:spPr>
          <a:xfrm>
            <a:off x="246034" y="626029"/>
            <a:ext cx="11730813" cy="5693866"/>
          </a:xfrm>
          <a:prstGeom prst="rect">
            <a:avLst/>
          </a:prstGeom>
          <a:noFill/>
          <a:ln>
            <a:noFill/>
          </a:ln>
        </p:spPr>
        <p:txBody>
          <a:bodyPr wrap="square">
            <a:spAutoFit/>
          </a:bodyPr>
          <a:lstStyle/>
          <a:p>
            <a:r>
              <a:rPr lang="en-US" sz="2600" b="1" u="sng" dirty="0">
                <a:solidFill>
                  <a:srgbClr val="C00000"/>
                </a:solidFill>
                <a:latin typeface="Arial" panose="020B0604020202020204" pitchFamily="34" charset="0"/>
                <a:cs typeface="Arial" panose="020B0604020202020204" pitchFamily="34" charset="0"/>
              </a:rPr>
              <a:t>Luke 8:8</a:t>
            </a:r>
            <a:r>
              <a:rPr lang="en-US" sz="2600" b="1" dirty="0">
                <a:solidFill>
                  <a:srgbClr val="C00000"/>
                </a:solidFill>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(Parable of the Sower)</a:t>
            </a:r>
          </a:p>
          <a:p>
            <a:pPr lvl="1"/>
            <a:r>
              <a:rPr lang="en-US" sz="2600" b="1" i="1" dirty="0">
                <a:latin typeface="Arial" panose="020B0604020202020204" pitchFamily="34" charset="0"/>
                <a:cs typeface="Arial" panose="020B0604020202020204" pitchFamily="34" charset="0"/>
              </a:rPr>
              <a:t>He who has ears to hear, let him hear . . .</a:t>
            </a:r>
          </a:p>
          <a:p>
            <a:pPr lvl="1"/>
            <a:endParaRPr lang="en-US" sz="2600" b="1" i="1" dirty="0">
              <a:latin typeface="Arial" panose="020B0604020202020204" pitchFamily="34" charset="0"/>
              <a:cs typeface="Arial" panose="020B0604020202020204" pitchFamily="34" charset="0"/>
            </a:endParaRPr>
          </a:p>
          <a:p>
            <a:r>
              <a:rPr lang="en-US" sz="2600" b="1" u="sng" dirty="0">
                <a:solidFill>
                  <a:srgbClr val="C00000"/>
                </a:solidFill>
                <a:latin typeface="Arial" panose="020B0604020202020204" pitchFamily="34" charset="0"/>
                <a:cs typeface="Arial" panose="020B0604020202020204" pitchFamily="34" charset="0"/>
              </a:rPr>
              <a:t>Revelation</a:t>
            </a:r>
            <a:r>
              <a:rPr lang="en-US" sz="2600" b="1" dirty="0">
                <a:solidFill>
                  <a:srgbClr val="C00000"/>
                </a:solidFill>
                <a:latin typeface="Arial" panose="020B0604020202020204" pitchFamily="34" charset="0"/>
                <a:cs typeface="Arial" panose="020B0604020202020204" pitchFamily="34" charset="0"/>
              </a:rPr>
              <a:t>  </a:t>
            </a:r>
            <a:r>
              <a:rPr lang="en-US" sz="2600" b="1" u="sng" dirty="0">
                <a:solidFill>
                  <a:srgbClr val="C00000"/>
                </a:solidFill>
                <a:latin typeface="Arial" panose="020B0604020202020204" pitchFamily="34" charset="0"/>
                <a:cs typeface="Arial" panose="020B0604020202020204" pitchFamily="34" charset="0"/>
              </a:rPr>
              <a:t>2:7</a:t>
            </a:r>
            <a:r>
              <a:rPr lang="en-US" sz="2600" b="1" dirty="0">
                <a:solidFill>
                  <a:srgbClr val="C00000"/>
                </a:solidFill>
                <a:latin typeface="Arial" panose="020B0604020202020204" pitchFamily="34" charset="0"/>
                <a:cs typeface="Arial" panose="020B0604020202020204" pitchFamily="34" charset="0"/>
              </a:rPr>
              <a:t>,  </a:t>
            </a:r>
            <a:r>
              <a:rPr lang="en-US" sz="2600" b="1" u="sng" dirty="0">
                <a:solidFill>
                  <a:srgbClr val="C00000"/>
                </a:solidFill>
                <a:latin typeface="Arial" panose="020B0604020202020204" pitchFamily="34" charset="0"/>
                <a:cs typeface="Arial" panose="020B0604020202020204" pitchFamily="34" charset="0"/>
              </a:rPr>
              <a:t>2:11</a:t>
            </a:r>
            <a:r>
              <a:rPr lang="en-US" sz="2600" b="1" dirty="0">
                <a:solidFill>
                  <a:srgbClr val="C00000"/>
                </a:solidFill>
                <a:latin typeface="Arial" panose="020B0604020202020204" pitchFamily="34" charset="0"/>
                <a:cs typeface="Arial" panose="020B0604020202020204" pitchFamily="34" charset="0"/>
              </a:rPr>
              <a:t>,  </a:t>
            </a:r>
            <a:r>
              <a:rPr lang="en-US" sz="2600" b="1" u="sng" dirty="0">
                <a:solidFill>
                  <a:srgbClr val="C00000"/>
                </a:solidFill>
                <a:latin typeface="Arial" panose="020B0604020202020204" pitchFamily="34" charset="0"/>
                <a:cs typeface="Arial" panose="020B0604020202020204" pitchFamily="34" charset="0"/>
              </a:rPr>
              <a:t>2:17</a:t>
            </a:r>
            <a:r>
              <a:rPr lang="en-US" sz="2600" b="1" dirty="0">
                <a:solidFill>
                  <a:srgbClr val="C00000"/>
                </a:solidFill>
                <a:latin typeface="Arial" panose="020B0604020202020204" pitchFamily="34" charset="0"/>
                <a:cs typeface="Arial" panose="020B0604020202020204" pitchFamily="34" charset="0"/>
              </a:rPr>
              <a:t>,  </a:t>
            </a:r>
            <a:r>
              <a:rPr lang="en-US" sz="2600" b="1" u="sng" dirty="0">
                <a:solidFill>
                  <a:srgbClr val="C00000"/>
                </a:solidFill>
                <a:latin typeface="Arial" panose="020B0604020202020204" pitchFamily="34" charset="0"/>
                <a:cs typeface="Arial" panose="020B0604020202020204" pitchFamily="34" charset="0"/>
              </a:rPr>
              <a:t>2:29</a:t>
            </a:r>
            <a:r>
              <a:rPr lang="en-US" sz="2600" b="1" dirty="0">
                <a:solidFill>
                  <a:srgbClr val="C00000"/>
                </a:solidFill>
                <a:latin typeface="Arial" panose="020B0604020202020204" pitchFamily="34" charset="0"/>
                <a:cs typeface="Arial" panose="020B0604020202020204" pitchFamily="34" charset="0"/>
              </a:rPr>
              <a:t>,  </a:t>
            </a:r>
            <a:r>
              <a:rPr lang="en-US" sz="2600" b="1" u="sng" dirty="0">
                <a:solidFill>
                  <a:srgbClr val="C00000"/>
                </a:solidFill>
                <a:latin typeface="Arial" panose="020B0604020202020204" pitchFamily="34" charset="0"/>
                <a:cs typeface="Arial" panose="020B0604020202020204" pitchFamily="34" charset="0"/>
              </a:rPr>
              <a:t>3:6</a:t>
            </a:r>
            <a:r>
              <a:rPr lang="en-US" sz="2600" b="1" dirty="0">
                <a:solidFill>
                  <a:srgbClr val="C00000"/>
                </a:solidFill>
                <a:latin typeface="Arial" panose="020B0604020202020204" pitchFamily="34" charset="0"/>
                <a:cs typeface="Arial" panose="020B0604020202020204" pitchFamily="34" charset="0"/>
              </a:rPr>
              <a:t>,  </a:t>
            </a:r>
            <a:r>
              <a:rPr lang="en-US" sz="2600" b="1" u="sng" dirty="0">
                <a:solidFill>
                  <a:srgbClr val="C00000"/>
                </a:solidFill>
                <a:latin typeface="Arial" panose="020B0604020202020204" pitchFamily="34" charset="0"/>
                <a:cs typeface="Arial" panose="020B0604020202020204" pitchFamily="34" charset="0"/>
              </a:rPr>
              <a:t>3:13,</a:t>
            </a:r>
            <a:r>
              <a:rPr lang="en-US" sz="2600" b="1" dirty="0">
                <a:solidFill>
                  <a:srgbClr val="C00000"/>
                </a:solidFill>
                <a:latin typeface="Arial" panose="020B0604020202020204" pitchFamily="34" charset="0"/>
                <a:cs typeface="Arial" panose="020B0604020202020204" pitchFamily="34" charset="0"/>
              </a:rPr>
              <a:t>  </a:t>
            </a:r>
            <a:r>
              <a:rPr lang="en-US" sz="2600" b="1" u="sng" dirty="0">
                <a:solidFill>
                  <a:srgbClr val="C00000"/>
                </a:solidFill>
                <a:latin typeface="Arial" panose="020B0604020202020204" pitchFamily="34" charset="0"/>
                <a:cs typeface="Arial" panose="020B0604020202020204" pitchFamily="34" charset="0"/>
              </a:rPr>
              <a:t>3:22</a:t>
            </a:r>
          </a:p>
          <a:p>
            <a:pPr lvl="1"/>
            <a:r>
              <a:rPr lang="en-US" sz="2600" b="1" i="1" dirty="0">
                <a:latin typeface="Arial" panose="020B0604020202020204" pitchFamily="34" charset="0"/>
                <a:cs typeface="Arial" panose="020B0604020202020204" pitchFamily="34" charset="0"/>
              </a:rPr>
              <a:t>He that has an ear, let him hear what the Spirit saith unto the churches </a:t>
            </a:r>
          </a:p>
          <a:p>
            <a:endParaRPr lang="en-US" sz="2600" b="1" i="1" dirty="0">
              <a:latin typeface="Arial" panose="020B0604020202020204" pitchFamily="34" charset="0"/>
              <a:cs typeface="Arial" panose="020B0604020202020204" pitchFamily="34" charset="0"/>
            </a:endParaRPr>
          </a:p>
          <a:p>
            <a:r>
              <a:rPr lang="en-US" sz="2600" b="1" u="sng" dirty="0">
                <a:solidFill>
                  <a:srgbClr val="C00000"/>
                </a:solidFill>
                <a:latin typeface="Arial" panose="020B0604020202020204" pitchFamily="34" charset="0"/>
                <a:cs typeface="Arial" panose="020B0604020202020204" pitchFamily="34" charset="0"/>
              </a:rPr>
              <a:t>Revelation 13:9</a:t>
            </a:r>
          </a:p>
          <a:p>
            <a:pPr lvl="1"/>
            <a:r>
              <a:rPr lang="en-US" sz="2600" b="1" i="1" dirty="0">
                <a:latin typeface="Arial" panose="020B0604020202020204" pitchFamily="34" charset="0"/>
                <a:cs typeface="Arial" panose="020B0604020202020204" pitchFamily="34" charset="0"/>
              </a:rPr>
              <a:t>If any man have an ear, let him hear . . .</a:t>
            </a:r>
          </a:p>
          <a:p>
            <a:endParaRPr lang="en-US" sz="2600" b="1" i="1" dirty="0">
              <a:latin typeface="Arial" panose="020B0604020202020204" pitchFamily="34" charset="0"/>
              <a:cs typeface="Arial" panose="020B0604020202020204" pitchFamily="34" charset="0"/>
            </a:endParaRPr>
          </a:p>
          <a:p>
            <a:r>
              <a:rPr lang="en-US" sz="2600" b="1" u="sng" dirty="0">
                <a:solidFill>
                  <a:srgbClr val="C00000"/>
                </a:solidFill>
                <a:latin typeface="Arial" panose="020B0604020202020204" pitchFamily="34" charset="0"/>
                <a:cs typeface="Arial" panose="020B0604020202020204" pitchFamily="34" charset="0"/>
              </a:rPr>
              <a:t>Revelation 13:18</a:t>
            </a:r>
          </a:p>
          <a:p>
            <a:pPr lvl="1"/>
            <a:r>
              <a:rPr lang="en-US" sz="2600" b="1" i="1" dirty="0">
                <a:latin typeface="Arial" panose="020B0604020202020204" pitchFamily="34" charset="0"/>
                <a:cs typeface="Arial" panose="020B0604020202020204" pitchFamily="34" charset="0"/>
              </a:rPr>
              <a:t>Here is wisdom.  Let him that has understanding . . .</a:t>
            </a:r>
          </a:p>
          <a:p>
            <a:endParaRPr lang="en-US" sz="2600" b="1" i="1" dirty="0">
              <a:latin typeface="Arial" panose="020B0604020202020204" pitchFamily="34" charset="0"/>
              <a:cs typeface="Arial" panose="020B0604020202020204" pitchFamily="34" charset="0"/>
            </a:endParaRPr>
          </a:p>
          <a:p>
            <a:r>
              <a:rPr lang="en-US" sz="2600" b="1" u="sng" dirty="0">
                <a:solidFill>
                  <a:srgbClr val="C00000"/>
                </a:solidFill>
                <a:latin typeface="Arial" panose="020B0604020202020204" pitchFamily="34" charset="0"/>
                <a:cs typeface="Arial" panose="020B0604020202020204" pitchFamily="34" charset="0"/>
              </a:rPr>
              <a:t>Revelation 17:9</a:t>
            </a:r>
          </a:p>
          <a:p>
            <a:pPr lvl="1"/>
            <a:r>
              <a:rPr lang="en-US" sz="2600" b="1" i="1" dirty="0">
                <a:latin typeface="Arial" panose="020B0604020202020204" pitchFamily="34" charset="0"/>
                <a:cs typeface="Arial" panose="020B0604020202020204" pitchFamily="34" charset="0"/>
              </a:rPr>
              <a:t>And here is the mind that has wisdom . . .</a:t>
            </a:r>
          </a:p>
        </p:txBody>
      </p:sp>
    </p:spTree>
    <p:extLst>
      <p:ext uri="{BB962C8B-B14F-4D97-AF65-F5344CB8AC3E}">
        <p14:creationId xmlns:p14="http://schemas.microsoft.com/office/powerpoint/2010/main" val="347928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13:10 - “Captivity &amp; Sword”</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0AAD62D-821F-8D50-5FC0-548D23963498}"/>
              </a:ext>
            </a:extLst>
          </p:cNvPr>
          <p:cNvSpPr txBox="1"/>
          <p:nvPr/>
        </p:nvSpPr>
        <p:spPr>
          <a:xfrm>
            <a:off x="340781" y="5909343"/>
            <a:ext cx="2787790" cy="830997"/>
          </a:xfrm>
          <a:prstGeom prst="rect">
            <a:avLst/>
          </a:prstGeom>
          <a:noFill/>
        </p:spPr>
        <p:txBody>
          <a:bodyPr wrap="square">
            <a:spAutoFit/>
          </a:bodyPr>
          <a:lstStyle/>
          <a:p>
            <a:pPr algn="ctr"/>
            <a:r>
              <a:rPr lang="en-US" sz="2400" b="1" i="1" dirty="0">
                <a:latin typeface="Arial" panose="020B0604020202020204" pitchFamily="34" charset="0"/>
                <a:cs typeface="Arial" panose="020B0604020202020204" pitchFamily="34" charset="0"/>
              </a:rPr>
              <a:t>Biblehub.com</a:t>
            </a:r>
          </a:p>
          <a:p>
            <a:pPr algn="ctr"/>
            <a:r>
              <a:rPr lang="en-US" sz="2400" b="1" i="1" dirty="0">
                <a:latin typeface="Arial" panose="020B0604020202020204" pitchFamily="34" charset="0"/>
                <a:cs typeface="Arial" panose="020B0604020202020204" pitchFamily="34" charset="0"/>
              </a:rPr>
              <a:t>Translation Count</a:t>
            </a:r>
          </a:p>
        </p:txBody>
      </p:sp>
      <p:sp>
        <p:nvSpPr>
          <p:cNvPr id="4" name="TextBox 3">
            <a:extLst>
              <a:ext uri="{FF2B5EF4-FFF2-40B4-BE49-F238E27FC236}">
                <a16:creationId xmlns:a16="http://schemas.microsoft.com/office/drawing/2014/main" id="{6E5AACBB-A6A8-9A85-ACE7-57E8F688793D}"/>
              </a:ext>
            </a:extLst>
          </p:cNvPr>
          <p:cNvSpPr txBox="1"/>
          <p:nvPr/>
        </p:nvSpPr>
        <p:spPr>
          <a:xfrm>
            <a:off x="6578262" y="2236624"/>
            <a:ext cx="4733746" cy="2677656"/>
          </a:xfrm>
          <a:prstGeom prst="rect">
            <a:avLst/>
          </a:prstGeom>
          <a:noFill/>
          <a:ln>
            <a:noFill/>
          </a:ln>
        </p:spPr>
        <p:txBody>
          <a:bodyPr wrap="square">
            <a:spAutoFit/>
          </a:bodyPr>
          <a:lstStyle/>
          <a:p>
            <a:r>
              <a:rPr lang="en-US" sz="2400" b="1" i="1" u="sng" dirty="0">
                <a:latin typeface="Arial" panose="020B0604020202020204" pitchFamily="34" charset="0"/>
                <a:cs typeface="Arial" panose="020B0604020202020204" pitchFamily="34" charset="0"/>
              </a:rPr>
              <a:t>Biblehub.com Greek Interlinear</a:t>
            </a:r>
          </a:p>
          <a:p>
            <a:pPr lvl="1"/>
            <a:r>
              <a:rPr lang="en-US" sz="2400" b="1" dirty="0">
                <a:solidFill>
                  <a:srgbClr val="C00000"/>
                </a:solidFill>
                <a:latin typeface="Arial" panose="020B0604020202020204" pitchFamily="34" charset="0"/>
                <a:cs typeface="Arial" panose="020B0604020202020204" pitchFamily="34" charset="0"/>
              </a:rPr>
              <a:t>Captivity</a:t>
            </a:r>
            <a:r>
              <a:rPr lang="en-US" sz="2400" b="1" dirty="0">
                <a:solidFill>
                  <a:srgbClr val="001320"/>
                </a:solidFill>
                <a:latin typeface="Arial" panose="020B0604020202020204" pitchFamily="34" charset="0"/>
                <a:cs typeface="Arial" panose="020B0604020202020204" pitchFamily="34" charset="0"/>
              </a:rPr>
              <a:t>:  Victim, Victim</a:t>
            </a:r>
          </a:p>
          <a:p>
            <a:pPr lvl="1"/>
            <a:r>
              <a:rPr lang="en-US" sz="2400" b="1" dirty="0">
                <a:solidFill>
                  <a:srgbClr val="C00000"/>
                </a:solidFill>
                <a:latin typeface="Arial" panose="020B0604020202020204" pitchFamily="34" charset="0"/>
                <a:cs typeface="Arial" panose="020B0604020202020204" pitchFamily="34" charset="0"/>
              </a:rPr>
              <a:t>Sword</a:t>
            </a:r>
            <a:r>
              <a:rPr lang="en-US" sz="2400" b="1" dirty="0">
                <a:solidFill>
                  <a:srgbClr val="001320"/>
                </a:solidFill>
                <a:latin typeface="Arial" panose="020B0604020202020204" pitchFamily="34" charset="0"/>
                <a:cs typeface="Arial" panose="020B0604020202020204" pitchFamily="34" charset="0"/>
              </a:rPr>
              <a:t>:      Victim, Victim </a:t>
            </a:r>
          </a:p>
          <a:p>
            <a:r>
              <a:rPr lang="en-US" sz="2400" b="1" dirty="0">
                <a:solidFill>
                  <a:srgbClr val="001320"/>
                </a:solidFill>
                <a:latin typeface="Arial" panose="020B0604020202020204" pitchFamily="34" charset="0"/>
                <a:cs typeface="Arial" panose="020B0604020202020204" pitchFamily="34" charset="0"/>
              </a:rPr>
              <a:t>         </a:t>
            </a:r>
          </a:p>
          <a:p>
            <a:r>
              <a:rPr lang="en-US" sz="2400" b="1" i="1" u="sng" dirty="0">
                <a:latin typeface="Arial" panose="020B0604020202020204" pitchFamily="34" charset="0"/>
                <a:cs typeface="Arial" panose="020B0604020202020204" pitchFamily="34" charset="0"/>
              </a:rPr>
              <a:t>Zondervan Greek Interlinear</a:t>
            </a:r>
          </a:p>
          <a:p>
            <a:pPr lvl="1"/>
            <a:r>
              <a:rPr lang="en-US" sz="2400" b="1" dirty="0">
                <a:solidFill>
                  <a:srgbClr val="C00000"/>
                </a:solidFill>
                <a:latin typeface="Arial" panose="020B0604020202020204" pitchFamily="34" charset="0"/>
                <a:cs typeface="Arial" panose="020B0604020202020204" pitchFamily="34" charset="0"/>
              </a:rPr>
              <a:t>Captivity</a:t>
            </a:r>
            <a:r>
              <a:rPr lang="en-US" sz="2400" b="1" dirty="0">
                <a:solidFill>
                  <a:srgbClr val="001320"/>
                </a:solidFill>
                <a:latin typeface="Arial" panose="020B0604020202020204" pitchFamily="34" charset="0"/>
                <a:cs typeface="Arial" panose="020B0604020202020204" pitchFamily="34" charset="0"/>
              </a:rPr>
              <a:t>:  Victim, Victim</a:t>
            </a:r>
          </a:p>
          <a:p>
            <a:pPr lvl="1"/>
            <a:r>
              <a:rPr lang="en-US" sz="2400" b="1" dirty="0">
                <a:solidFill>
                  <a:srgbClr val="C00000"/>
                </a:solidFill>
                <a:latin typeface="Arial" panose="020B0604020202020204" pitchFamily="34" charset="0"/>
                <a:cs typeface="Arial" panose="020B0604020202020204" pitchFamily="34" charset="0"/>
              </a:rPr>
              <a:t>Sword</a:t>
            </a:r>
            <a:r>
              <a:rPr lang="en-US" sz="2400" b="1" dirty="0">
                <a:solidFill>
                  <a:srgbClr val="001320"/>
                </a:solidFill>
                <a:latin typeface="Arial" panose="020B0604020202020204" pitchFamily="34" charset="0"/>
                <a:cs typeface="Arial" panose="020B0604020202020204" pitchFamily="34" charset="0"/>
              </a:rPr>
              <a:t>:      Perp, Victim          </a:t>
            </a:r>
          </a:p>
        </p:txBody>
      </p:sp>
      <p:sp>
        <p:nvSpPr>
          <p:cNvPr id="12" name="TextBox 11">
            <a:extLst>
              <a:ext uri="{FF2B5EF4-FFF2-40B4-BE49-F238E27FC236}">
                <a16:creationId xmlns:a16="http://schemas.microsoft.com/office/drawing/2014/main" id="{190B3715-64CE-778A-D073-5E80C41E194C}"/>
              </a:ext>
            </a:extLst>
          </p:cNvPr>
          <p:cNvSpPr txBox="1"/>
          <p:nvPr/>
        </p:nvSpPr>
        <p:spPr>
          <a:xfrm>
            <a:off x="3582347" y="5909343"/>
            <a:ext cx="8530140" cy="830997"/>
          </a:xfrm>
          <a:prstGeom prst="rect">
            <a:avLst/>
          </a:prstGeom>
          <a:solidFill>
            <a:srgbClr val="FFFF00"/>
          </a:solidFill>
          <a:ln>
            <a:solidFill>
              <a:schemeClr val="tx1"/>
            </a:solidFill>
          </a:ln>
        </p:spPr>
        <p:txBody>
          <a:bodyPr wrap="square">
            <a:spAutoFit/>
          </a:bodyPr>
          <a:lstStyle/>
          <a:p>
            <a:r>
              <a:rPr lang="en-US" sz="2400" b="1" dirty="0">
                <a:solidFill>
                  <a:srgbClr val="C00000"/>
                </a:solidFill>
                <a:latin typeface="Arial" panose="020B0604020202020204" pitchFamily="34" charset="0"/>
                <a:cs typeface="Arial" panose="020B0604020202020204" pitchFamily="34" charset="0"/>
              </a:rPr>
              <a:t>Captivity</a:t>
            </a:r>
            <a:r>
              <a:rPr lang="en-US" sz="2400" b="1" dirty="0">
                <a:solidFill>
                  <a:srgbClr val="001320"/>
                </a:solidFill>
                <a:latin typeface="Arial" panose="020B0604020202020204" pitchFamily="34" charset="0"/>
                <a:cs typeface="Arial" panose="020B0604020202020204" pitchFamily="34" charset="0"/>
              </a:rPr>
              <a:t>: Perp, Victim    - </a:t>
            </a:r>
            <a:r>
              <a:rPr lang="en-US" sz="2400" b="1" dirty="0">
                <a:solidFill>
                  <a:srgbClr val="C00000"/>
                </a:solidFill>
                <a:latin typeface="Arial" panose="020B0604020202020204" pitchFamily="34" charset="0"/>
                <a:cs typeface="Arial" panose="020B0604020202020204" pitchFamily="34" charset="0"/>
              </a:rPr>
              <a:t>21      Sword</a:t>
            </a:r>
            <a:r>
              <a:rPr lang="en-US" sz="2400" b="1" dirty="0">
                <a:solidFill>
                  <a:srgbClr val="001320"/>
                </a:solidFill>
                <a:latin typeface="Arial" panose="020B0604020202020204" pitchFamily="34" charset="0"/>
                <a:cs typeface="Arial" panose="020B0604020202020204" pitchFamily="34" charset="0"/>
              </a:rPr>
              <a:t>: Perp, Victim    - </a:t>
            </a:r>
            <a:r>
              <a:rPr lang="en-US" sz="2400" b="1" dirty="0">
                <a:solidFill>
                  <a:srgbClr val="C00000"/>
                </a:solidFill>
                <a:latin typeface="Arial" panose="020B0604020202020204" pitchFamily="34" charset="0"/>
                <a:cs typeface="Arial" panose="020B0604020202020204" pitchFamily="34" charset="0"/>
              </a:rPr>
              <a:t>31</a:t>
            </a:r>
          </a:p>
          <a:p>
            <a:r>
              <a:rPr lang="en-US" sz="2400" b="1" dirty="0">
                <a:solidFill>
                  <a:srgbClr val="C00000"/>
                </a:solidFill>
                <a:latin typeface="Arial" panose="020B0604020202020204" pitchFamily="34" charset="0"/>
                <a:cs typeface="Arial" panose="020B0604020202020204" pitchFamily="34" charset="0"/>
              </a:rPr>
              <a:t>Captivity</a:t>
            </a:r>
            <a:r>
              <a:rPr lang="en-US" sz="2400" b="1" dirty="0">
                <a:solidFill>
                  <a:srgbClr val="001320"/>
                </a:solidFill>
                <a:latin typeface="Arial" panose="020B0604020202020204" pitchFamily="34" charset="0"/>
                <a:cs typeface="Arial" panose="020B0604020202020204" pitchFamily="34" charset="0"/>
              </a:rPr>
              <a:t>: Victim, Victim - </a:t>
            </a:r>
            <a:r>
              <a:rPr lang="en-US" sz="2400" b="1" dirty="0">
                <a:solidFill>
                  <a:srgbClr val="C00000"/>
                </a:solidFill>
                <a:latin typeface="Arial" panose="020B0604020202020204" pitchFamily="34" charset="0"/>
                <a:cs typeface="Arial" panose="020B0604020202020204" pitchFamily="34" charset="0"/>
              </a:rPr>
              <a:t>24      Sword</a:t>
            </a:r>
            <a:r>
              <a:rPr lang="en-US" sz="2400" b="1" dirty="0">
                <a:solidFill>
                  <a:srgbClr val="001320"/>
                </a:solidFill>
                <a:latin typeface="Arial" panose="020B0604020202020204" pitchFamily="34" charset="0"/>
                <a:cs typeface="Arial" panose="020B0604020202020204" pitchFamily="34" charset="0"/>
              </a:rPr>
              <a:t>: Victim, Victim - </a:t>
            </a:r>
            <a:r>
              <a:rPr lang="en-US" sz="2400" b="1" dirty="0">
                <a:solidFill>
                  <a:srgbClr val="C00000"/>
                </a:solidFill>
                <a:latin typeface="Arial" panose="020B0604020202020204" pitchFamily="34" charset="0"/>
                <a:cs typeface="Arial" panose="020B0604020202020204" pitchFamily="34" charset="0"/>
              </a:rPr>
              <a:t>14</a:t>
            </a:r>
          </a:p>
        </p:txBody>
      </p:sp>
      <p:sp>
        <p:nvSpPr>
          <p:cNvPr id="13" name="Rectangle 12">
            <a:extLst>
              <a:ext uri="{FF2B5EF4-FFF2-40B4-BE49-F238E27FC236}">
                <a16:creationId xmlns:a16="http://schemas.microsoft.com/office/drawing/2014/main" id="{18DF1207-21C5-377D-D6AC-7A7D8D840DE1}"/>
              </a:ext>
            </a:extLst>
          </p:cNvPr>
          <p:cNvSpPr>
            <a:spLocks noChangeArrowheads="1"/>
          </p:cNvSpPr>
          <p:nvPr/>
        </p:nvSpPr>
        <p:spPr bwMode="auto">
          <a:xfrm>
            <a:off x="-8178" y="5776182"/>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2400" dirty="0">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AF033525-8546-3377-CAEB-BA45ACDF62EC}"/>
              </a:ext>
            </a:extLst>
          </p:cNvPr>
          <p:cNvSpPr txBox="1"/>
          <p:nvPr/>
        </p:nvSpPr>
        <p:spPr>
          <a:xfrm>
            <a:off x="245752" y="759296"/>
            <a:ext cx="7032463" cy="4154984"/>
          </a:xfrm>
          <a:prstGeom prst="rect">
            <a:avLst/>
          </a:prstGeom>
          <a:noFill/>
          <a:ln>
            <a:noFill/>
          </a:ln>
        </p:spPr>
        <p:txBody>
          <a:bodyPr wrap="square">
            <a:spAutoFit/>
          </a:bodyPr>
          <a:lstStyle/>
          <a:p>
            <a:r>
              <a:rPr lang="en-US" sz="2400" b="1" i="1" u="sng" dirty="0">
                <a:latin typeface="Arial" panose="020B0604020202020204" pitchFamily="34" charset="0"/>
                <a:cs typeface="Arial" panose="020B0604020202020204" pitchFamily="34" charset="0"/>
              </a:rPr>
              <a:t>King James Version / New King James Version</a:t>
            </a:r>
          </a:p>
          <a:p>
            <a:pPr lvl="1"/>
            <a:r>
              <a:rPr lang="en-US" sz="2400" b="1" dirty="0">
                <a:solidFill>
                  <a:srgbClr val="C00000"/>
                </a:solidFill>
                <a:latin typeface="Arial" panose="020B0604020202020204" pitchFamily="34" charset="0"/>
                <a:cs typeface="Arial" panose="020B0604020202020204" pitchFamily="34" charset="0"/>
              </a:rPr>
              <a:t>Captivity</a:t>
            </a:r>
            <a:r>
              <a:rPr lang="en-US" sz="2400" b="1" dirty="0">
                <a:solidFill>
                  <a:srgbClr val="001320"/>
                </a:solidFill>
                <a:latin typeface="Arial" panose="020B0604020202020204" pitchFamily="34" charset="0"/>
                <a:cs typeface="Arial" panose="020B0604020202020204" pitchFamily="34" charset="0"/>
              </a:rPr>
              <a:t>:  Perp, Victim </a:t>
            </a:r>
          </a:p>
          <a:p>
            <a:pPr lvl="1"/>
            <a:r>
              <a:rPr lang="en-US" sz="2400" b="1" dirty="0">
                <a:solidFill>
                  <a:srgbClr val="C00000"/>
                </a:solidFill>
                <a:latin typeface="Arial" panose="020B0604020202020204" pitchFamily="34" charset="0"/>
                <a:cs typeface="Arial" panose="020B0604020202020204" pitchFamily="34" charset="0"/>
              </a:rPr>
              <a:t>Sword</a:t>
            </a:r>
            <a:r>
              <a:rPr lang="en-US" sz="2400" b="1" dirty="0">
                <a:solidFill>
                  <a:srgbClr val="001320"/>
                </a:solidFill>
                <a:latin typeface="Arial" panose="020B0604020202020204" pitchFamily="34" charset="0"/>
                <a:cs typeface="Arial" panose="020B0604020202020204" pitchFamily="34" charset="0"/>
              </a:rPr>
              <a:t>:      Perp, Victim         </a:t>
            </a:r>
          </a:p>
          <a:p>
            <a:endParaRPr lang="en-US" sz="2400" b="1" i="1" dirty="0">
              <a:latin typeface="Arial" panose="020B0604020202020204" pitchFamily="34" charset="0"/>
              <a:cs typeface="Arial" panose="020B0604020202020204" pitchFamily="34" charset="0"/>
            </a:endParaRPr>
          </a:p>
          <a:p>
            <a:r>
              <a:rPr lang="en-US" sz="2400" b="1" i="1" u="sng" dirty="0">
                <a:latin typeface="Arial" panose="020B0604020202020204" pitchFamily="34" charset="0"/>
                <a:cs typeface="Arial" panose="020B0604020202020204" pitchFamily="34" charset="0"/>
              </a:rPr>
              <a:t>New American Standard Bible</a:t>
            </a:r>
          </a:p>
          <a:p>
            <a:pPr lvl="1"/>
            <a:r>
              <a:rPr lang="en-US" sz="2400" b="1" dirty="0">
                <a:solidFill>
                  <a:srgbClr val="C00000"/>
                </a:solidFill>
                <a:latin typeface="Arial" panose="020B0604020202020204" pitchFamily="34" charset="0"/>
                <a:cs typeface="Arial" panose="020B0604020202020204" pitchFamily="34" charset="0"/>
              </a:rPr>
              <a:t>Captivity</a:t>
            </a:r>
            <a:r>
              <a:rPr lang="en-US" sz="2400" b="1" dirty="0">
                <a:solidFill>
                  <a:srgbClr val="001320"/>
                </a:solidFill>
                <a:latin typeface="Arial" panose="020B0604020202020204" pitchFamily="34" charset="0"/>
                <a:cs typeface="Arial" panose="020B0604020202020204" pitchFamily="34" charset="0"/>
              </a:rPr>
              <a:t>:  Victim, Victim</a:t>
            </a:r>
          </a:p>
          <a:p>
            <a:pPr lvl="1"/>
            <a:r>
              <a:rPr lang="en-US" sz="2400" b="1" dirty="0">
                <a:solidFill>
                  <a:srgbClr val="C00000"/>
                </a:solidFill>
                <a:latin typeface="Arial" panose="020B0604020202020204" pitchFamily="34" charset="0"/>
                <a:cs typeface="Arial" panose="020B0604020202020204" pitchFamily="34" charset="0"/>
              </a:rPr>
              <a:t>Sword</a:t>
            </a:r>
            <a:r>
              <a:rPr lang="en-US" sz="2400" b="1" dirty="0">
                <a:solidFill>
                  <a:srgbClr val="001320"/>
                </a:solidFill>
                <a:latin typeface="Arial" panose="020B0604020202020204" pitchFamily="34" charset="0"/>
                <a:cs typeface="Arial" panose="020B0604020202020204" pitchFamily="34" charset="0"/>
              </a:rPr>
              <a:t>:      Perp, Victim     </a:t>
            </a:r>
          </a:p>
          <a:p>
            <a:r>
              <a:rPr lang="en-US" sz="2400" b="1" dirty="0">
                <a:solidFill>
                  <a:srgbClr val="001320"/>
                </a:solidFill>
                <a:latin typeface="Arial" panose="020B0604020202020204" pitchFamily="34" charset="0"/>
                <a:cs typeface="Arial" panose="020B0604020202020204" pitchFamily="34" charset="0"/>
              </a:rPr>
              <a:t>     </a:t>
            </a:r>
          </a:p>
          <a:p>
            <a:r>
              <a:rPr lang="en-US" sz="2400" b="1" i="1" u="sng" dirty="0">
                <a:latin typeface="Arial" panose="020B0604020202020204" pitchFamily="34" charset="0"/>
                <a:cs typeface="Arial" panose="020B0604020202020204" pitchFamily="34" charset="0"/>
              </a:rPr>
              <a:t>New International Version</a:t>
            </a:r>
          </a:p>
          <a:p>
            <a:pPr lvl="1"/>
            <a:r>
              <a:rPr lang="en-US" sz="2400" b="1" dirty="0">
                <a:solidFill>
                  <a:srgbClr val="C00000"/>
                </a:solidFill>
                <a:latin typeface="Arial" panose="020B0604020202020204" pitchFamily="34" charset="0"/>
                <a:cs typeface="Arial" panose="020B0604020202020204" pitchFamily="34" charset="0"/>
              </a:rPr>
              <a:t>Captivity</a:t>
            </a:r>
            <a:r>
              <a:rPr lang="en-US" sz="2400" b="1" dirty="0">
                <a:solidFill>
                  <a:srgbClr val="001320"/>
                </a:solidFill>
                <a:latin typeface="Arial" panose="020B0604020202020204" pitchFamily="34" charset="0"/>
                <a:cs typeface="Arial" panose="020B0604020202020204" pitchFamily="34" charset="0"/>
              </a:rPr>
              <a:t>:  Victim, Victim</a:t>
            </a:r>
          </a:p>
          <a:p>
            <a:pPr lvl="1"/>
            <a:r>
              <a:rPr lang="en-US" sz="2400" b="1" dirty="0">
                <a:solidFill>
                  <a:srgbClr val="C00000"/>
                </a:solidFill>
                <a:latin typeface="Arial" panose="020B0604020202020204" pitchFamily="34" charset="0"/>
                <a:cs typeface="Arial" panose="020B0604020202020204" pitchFamily="34" charset="0"/>
              </a:rPr>
              <a:t>Sword</a:t>
            </a:r>
            <a:r>
              <a:rPr lang="en-US" sz="2400" b="1" dirty="0">
                <a:solidFill>
                  <a:srgbClr val="001320"/>
                </a:solidFill>
                <a:latin typeface="Arial" panose="020B0604020202020204" pitchFamily="34" charset="0"/>
                <a:cs typeface="Arial" panose="020B0604020202020204" pitchFamily="34" charset="0"/>
              </a:rPr>
              <a:t>:      Victim, Victim          </a:t>
            </a:r>
          </a:p>
        </p:txBody>
      </p:sp>
    </p:spTree>
    <p:extLst>
      <p:ext uri="{BB962C8B-B14F-4D97-AF65-F5344CB8AC3E}">
        <p14:creationId xmlns:p14="http://schemas.microsoft.com/office/powerpoint/2010/main" val="350703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F17C4F-D901-71CB-114A-E523F647358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84000"/>
                    </a14:imgEffect>
                  </a14:imgLayer>
                </a14:imgProps>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21</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Phobias</a:t>
            </a:r>
          </a:p>
        </p:txBody>
      </p:sp>
      <p:sp>
        <p:nvSpPr>
          <p:cNvPr id="4" name="TextBox 3">
            <a:extLst>
              <a:ext uri="{FF2B5EF4-FFF2-40B4-BE49-F238E27FC236}">
                <a16:creationId xmlns:a16="http://schemas.microsoft.com/office/drawing/2014/main" id="{03FD8D0E-DE1B-937B-1027-EA7B15DF45EB}"/>
              </a:ext>
            </a:extLst>
          </p:cNvPr>
          <p:cNvSpPr txBox="1"/>
          <p:nvPr/>
        </p:nvSpPr>
        <p:spPr>
          <a:xfrm>
            <a:off x="3277220" y="625355"/>
            <a:ext cx="5555326" cy="1200329"/>
          </a:xfrm>
          <a:prstGeom prst="rect">
            <a:avLst/>
          </a:prstGeom>
          <a:noFill/>
        </p:spPr>
        <p:txBody>
          <a:bodyPr wrap="square">
            <a:spAutoFit/>
          </a:bodyPr>
          <a:lstStyle/>
          <a:p>
            <a:pPr algn="ctr"/>
            <a:r>
              <a:rPr lang="en-US" altLang="en-US" sz="3600" b="1" u="sng" dirty="0">
                <a:solidFill>
                  <a:schemeClr val="accent4">
                    <a:lumMod val="40000"/>
                    <a:lumOff val="60000"/>
                  </a:schemeClr>
                </a:solidFill>
                <a:latin typeface="Arial" panose="020B0604020202020204" pitchFamily="34" charset="0"/>
                <a:cs typeface="Arial" panose="020B0604020202020204" pitchFamily="34" charset="0"/>
              </a:rPr>
              <a:t>Fear of enclosed spaces</a:t>
            </a:r>
          </a:p>
          <a:p>
            <a:pPr algn="ctr"/>
            <a:r>
              <a:rPr lang="en-US" altLang="en-US" sz="3600" b="1" dirty="0">
                <a:solidFill>
                  <a:schemeClr val="bg1"/>
                </a:solidFill>
                <a:latin typeface="Arial" panose="020B0604020202020204" pitchFamily="34" charset="0"/>
                <a:cs typeface="Arial" panose="020B0604020202020204" pitchFamily="34" charset="0"/>
              </a:rPr>
              <a:t>“Claustrophobia”</a:t>
            </a:r>
          </a:p>
        </p:txBody>
      </p:sp>
      <p:sp>
        <p:nvSpPr>
          <p:cNvPr id="12" name="TextBox 11">
            <a:extLst>
              <a:ext uri="{FF2B5EF4-FFF2-40B4-BE49-F238E27FC236}">
                <a16:creationId xmlns:a16="http://schemas.microsoft.com/office/drawing/2014/main" id="{C5F0FF74-BABB-0E39-1D3A-6617289509FF}"/>
              </a:ext>
            </a:extLst>
          </p:cNvPr>
          <p:cNvSpPr txBox="1"/>
          <p:nvPr/>
        </p:nvSpPr>
        <p:spPr>
          <a:xfrm>
            <a:off x="2022633" y="5552371"/>
            <a:ext cx="8064500" cy="1200329"/>
          </a:xfrm>
          <a:prstGeom prst="rect">
            <a:avLst/>
          </a:prstGeom>
          <a:noFill/>
        </p:spPr>
        <p:txBody>
          <a:bodyPr wrap="square">
            <a:spAutoFit/>
          </a:bodyPr>
          <a:lstStyle/>
          <a:p>
            <a:pPr algn="ctr"/>
            <a:r>
              <a:rPr lang="en-US" altLang="en-US" sz="3600" b="1" u="sng" dirty="0">
                <a:solidFill>
                  <a:schemeClr val="accent4">
                    <a:lumMod val="40000"/>
                    <a:lumOff val="60000"/>
                  </a:schemeClr>
                </a:solidFill>
                <a:latin typeface="Arial" panose="020B0604020202020204" pitchFamily="34" charset="0"/>
                <a:cs typeface="Arial" panose="020B0604020202020204" pitchFamily="34" charset="0"/>
              </a:rPr>
              <a:t>Fear of “666”</a:t>
            </a:r>
          </a:p>
          <a:p>
            <a:pPr algn="ctr"/>
            <a:r>
              <a:rPr lang="en-US" altLang="en-US" sz="3600" b="1" dirty="0">
                <a:solidFill>
                  <a:schemeClr val="bg1">
                    <a:lumMod val="95000"/>
                  </a:schemeClr>
                </a:solidFill>
                <a:latin typeface="Arial" panose="020B0604020202020204" pitchFamily="34" charset="0"/>
                <a:cs typeface="Arial" panose="020B0604020202020204" pitchFamily="34" charset="0"/>
              </a:rPr>
              <a:t>“</a:t>
            </a:r>
            <a:r>
              <a:rPr lang="en-US" altLang="en-US" sz="3600" b="1" dirty="0">
                <a:solidFill>
                  <a:srgbClr val="FFFF00"/>
                </a:solidFill>
                <a:latin typeface="Arial" panose="020B0604020202020204" pitchFamily="34" charset="0"/>
                <a:cs typeface="Arial" panose="020B0604020202020204" pitchFamily="34" charset="0"/>
              </a:rPr>
              <a:t>Hexakosioihexekontahexaphobia</a:t>
            </a:r>
            <a:r>
              <a:rPr lang="en-US" altLang="en-US" sz="3600" b="1" dirty="0">
                <a:solidFill>
                  <a:schemeClr val="bg1">
                    <a:lumMod val="95000"/>
                  </a:schemeClr>
                </a:solidFill>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347F1A9B-70ED-49CC-6FFC-0B0153422405}"/>
              </a:ext>
            </a:extLst>
          </p:cNvPr>
          <p:cNvSpPr txBox="1"/>
          <p:nvPr/>
        </p:nvSpPr>
        <p:spPr>
          <a:xfrm>
            <a:off x="1541826" y="3088863"/>
            <a:ext cx="3470787" cy="1200329"/>
          </a:xfrm>
          <a:prstGeom prst="rect">
            <a:avLst/>
          </a:prstGeom>
          <a:noFill/>
        </p:spPr>
        <p:txBody>
          <a:bodyPr wrap="square">
            <a:spAutoFit/>
          </a:bodyPr>
          <a:lstStyle/>
          <a:p>
            <a:pPr algn="ctr"/>
            <a:r>
              <a:rPr lang="en-US" altLang="en-US" sz="3600" b="1" u="sng" dirty="0">
                <a:solidFill>
                  <a:schemeClr val="accent4">
                    <a:lumMod val="40000"/>
                    <a:lumOff val="60000"/>
                  </a:schemeClr>
                </a:solidFill>
                <a:latin typeface="Arial" panose="020B0604020202020204" pitchFamily="34" charset="0"/>
                <a:cs typeface="Arial" panose="020B0604020202020204" pitchFamily="34" charset="0"/>
              </a:rPr>
              <a:t>Fear of heights</a:t>
            </a:r>
          </a:p>
          <a:p>
            <a:pPr algn="ctr"/>
            <a:r>
              <a:rPr lang="en-US" altLang="en-US" sz="3600" b="1" dirty="0">
                <a:solidFill>
                  <a:schemeClr val="bg1"/>
                </a:solidFill>
                <a:latin typeface="Arial" panose="020B0604020202020204" pitchFamily="34" charset="0"/>
                <a:cs typeface="Arial" panose="020B0604020202020204" pitchFamily="34" charset="0"/>
              </a:rPr>
              <a:t>“Acrophobia”</a:t>
            </a:r>
          </a:p>
        </p:txBody>
      </p:sp>
      <p:sp>
        <p:nvSpPr>
          <p:cNvPr id="13" name="TextBox 12">
            <a:extLst>
              <a:ext uri="{FF2B5EF4-FFF2-40B4-BE49-F238E27FC236}">
                <a16:creationId xmlns:a16="http://schemas.microsoft.com/office/drawing/2014/main" id="{25FF4ECA-893E-FEFD-9558-14E7DA2A39A2}"/>
              </a:ext>
            </a:extLst>
          </p:cNvPr>
          <p:cNvSpPr txBox="1"/>
          <p:nvPr/>
        </p:nvSpPr>
        <p:spPr>
          <a:xfrm>
            <a:off x="7222432" y="3088863"/>
            <a:ext cx="4074833" cy="1200329"/>
          </a:xfrm>
          <a:prstGeom prst="rect">
            <a:avLst/>
          </a:prstGeom>
          <a:noFill/>
        </p:spPr>
        <p:txBody>
          <a:bodyPr wrap="square">
            <a:spAutoFit/>
          </a:bodyPr>
          <a:lstStyle/>
          <a:p>
            <a:pPr algn="ctr"/>
            <a:r>
              <a:rPr lang="en-US" altLang="en-US" sz="3600" b="1" u="sng" dirty="0">
                <a:solidFill>
                  <a:schemeClr val="accent4">
                    <a:lumMod val="40000"/>
                    <a:lumOff val="60000"/>
                  </a:schemeClr>
                </a:solidFill>
                <a:latin typeface="Arial" panose="020B0604020202020204" pitchFamily="34" charset="0"/>
                <a:cs typeface="Arial" panose="020B0604020202020204" pitchFamily="34" charset="0"/>
              </a:rPr>
              <a:t>Fear of spiders</a:t>
            </a:r>
          </a:p>
          <a:p>
            <a:pPr algn="ctr"/>
            <a:r>
              <a:rPr lang="en-US" altLang="en-US" sz="3600" b="1" dirty="0">
                <a:solidFill>
                  <a:schemeClr val="bg1"/>
                </a:solidFill>
                <a:latin typeface="Arial" panose="020B0604020202020204" pitchFamily="34" charset="0"/>
                <a:cs typeface="Arial" panose="020B0604020202020204" pitchFamily="34" charset="0"/>
              </a:rPr>
              <a:t>“Arachnophobia”</a:t>
            </a:r>
          </a:p>
        </p:txBody>
      </p:sp>
    </p:spTree>
    <p:extLst>
      <p:ext uri="{BB962C8B-B14F-4D97-AF65-F5344CB8AC3E}">
        <p14:creationId xmlns:p14="http://schemas.microsoft.com/office/powerpoint/2010/main" val="244940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3"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919E673-46A1-5462-537D-8F91E43C1B5B}"/>
              </a:ext>
            </a:extLst>
          </p:cNvPr>
          <p:cNvPicPr>
            <a:picLocks noChangeAspect="1"/>
          </p:cNvPicPr>
          <p:nvPr/>
        </p:nvPicPr>
        <p:blipFill>
          <a:blip r:embed="rId3"/>
          <a:stretch>
            <a:fillRect/>
          </a:stretch>
        </p:blipFill>
        <p:spPr>
          <a:xfrm>
            <a:off x="-12700" y="0"/>
            <a:ext cx="12223850" cy="6858000"/>
          </a:xfrm>
          <a:prstGeom prst="rect">
            <a:avLst/>
          </a:prstGeom>
        </p:spPr>
      </p:pic>
      <p:pic>
        <p:nvPicPr>
          <p:cNvPr id="18" name="Picture 17">
            <a:extLst>
              <a:ext uri="{FF2B5EF4-FFF2-40B4-BE49-F238E27FC236}">
                <a16:creationId xmlns:a16="http://schemas.microsoft.com/office/drawing/2014/main" id="{571C3D0C-C663-FB4F-4DC0-A3EC03A807BC}"/>
              </a:ext>
            </a:extLst>
          </p:cNvPr>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contrast="-84000"/>
                    </a14:imgEffect>
                  </a14:imgLayer>
                </a14:imgProps>
              </a:ext>
            </a:extLst>
          </a:blip>
          <a:stretch>
            <a:fillRect/>
          </a:stretch>
        </p:blipFill>
        <p:spPr>
          <a:xfrm>
            <a:off x="-12700" y="7817"/>
            <a:ext cx="12223850" cy="6858000"/>
          </a:xfrm>
          <a:prstGeom prst="rect">
            <a:avLst/>
          </a:prstGeom>
        </p:spPr>
      </p:pic>
      <p:sp>
        <p:nvSpPr>
          <p:cNvPr id="19" name="TextBox 18">
            <a:extLst>
              <a:ext uri="{FF2B5EF4-FFF2-40B4-BE49-F238E27FC236}">
                <a16:creationId xmlns:a16="http://schemas.microsoft.com/office/drawing/2014/main" id="{92E42420-B1A0-C710-C32A-544BE7B1263F}"/>
              </a:ext>
            </a:extLst>
          </p:cNvPr>
          <p:cNvSpPr txBox="1"/>
          <p:nvPr/>
        </p:nvSpPr>
        <p:spPr>
          <a:xfrm>
            <a:off x="2898" y="1121265"/>
            <a:ext cx="12251840" cy="5293757"/>
          </a:xfrm>
          <a:prstGeom prst="rect">
            <a:avLst/>
          </a:prstGeom>
          <a:noFill/>
        </p:spPr>
        <p:txBody>
          <a:bodyPr wrap="square">
            <a:spAutoFit/>
          </a:bodyPr>
          <a:lstStyle/>
          <a:p>
            <a:pPr algn="just"/>
            <a:r>
              <a:rPr lang="en-US" sz="2600" b="1" i="0" dirty="0">
                <a:effectLst/>
                <a:latin typeface="Arial" panose="020B0604020202020204" pitchFamily="34" charset="0"/>
                <a:cs typeface="Arial" panose="020B0604020202020204" pitchFamily="34" charset="0"/>
              </a:rPr>
              <a:t>Argentina’s President Mauricio Macri’s attempt to donate over a million dollars to a charity backed by one of his most famous countrymen -  Pope Francis - backfired earlier this week, when the Catholic leader rejected the gift apparently because the amount contained the number 666.</a:t>
            </a:r>
          </a:p>
          <a:p>
            <a:pPr algn="just"/>
            <a:endParaRPr lang="en-US" sz="2600" b="1" i="0" dirty="0">
              <a:effectLst/>
              <a:latin typeface="Arial" panose="020B0604020202020204" pitchFamily="34" charset="0"/>
              <a:cs typeface="Arial" panose="020B0604020202020204" pitchFamily="34" charset="0"/>
            </a:endParaRPr>
          </a:p>
          <a:p>
            <a:pPr algn="just"/>
            <a:r>
              <a:rPr lang="en-US" sz="2600" b="1" i="0" dirty="0">
                <a:effectLst/>
                <a:latin typeface="Arial" panose="020B0604020202020204" pitchFamily="34" charset="0"/>
                <a:cs typeface="Arial" panose="020B0604020202020204" pitchFamily="34" charset="0"/>
              </a:rPr>
              <a:t>The donation from the South American country to the Scholas Occurentes educational foundation (a worldwide network of schools promoted by Pope Francis) totaled 16,666,000 pesos ($1.2 million), the </a:t>
            </a:r>
            <a:r>
              <a:rPr lang="en-US" sz="2600" b="1" i="1" dirty="0">
                <a:effectLst/>
                <a:latin typeface="Arial" panose="020B0604020202020204" pitchFamily="34" charset="0"/>
                <a:cs typeface="Arial" panose="020B0604020202020204" pitchFamily="34" charset="0"/>
              </a:rPr>
              <a:t>Guardian </a:t>
            </a:r>
            <a:r>
              <a:rPr lang="en-US" sz="2600" b="1" i="0" dirty="0">
                <a:effectLst/>
                <a:latin typeface="Arial" panose="020B0604020202020204" pitchFamily="34" charset="0"/>
                <a:cs typeface="Arial" panose="020B0604020202020204" pitchFamily="34" charset="0"/>
              </a:rPr>
              <a:t>reported, citing Italian newspaper </a:t>
            </a:r>
            <a:r>
              <a:rPr lang="en-US" sz="2600" b="1" i="1" dirty="0">
                <a:effectLst/>
                <a:latin typeface="Arial" panose="020B0604020202020204" pitchFamily="34" charset="0"/>
                <a:cs typeface="Arial" panose="020B0604020202020204" pitchFamily="34" charset="0"/>
              </a:rPr>
              <a:t>La Stampa</a:t>
            </a:r>
            <a:r>
              <a:rPr lang="en-US" sz="2600" b="1" dirty="0">
                <a:latin typeface="Arial" panose="020B0604020202020204" pitchFamily="34" charset="0"/>
                <a:cs typeface="Arial" panose="020B0604020202020204" pitchFamily="34" charset="0"/>
              </a:rPr>
              <a:t>’</a:t>
            </a:r>
            <a:r>
              <a:rPr lang="en-US" sz="2600" b="1" i="0" dirty="0">
                <a:effectLst/>
                <a:latin typeface="Arial" panose="020B0604020202020204" pitchFamily="34" charset="0"/>
                <a:cs typeface="Arial" panose="020B0604020202020204" pitchFamily="34" charset="0"/>
              </a:rPr>
              <a:t>s Vatican Insider.</a:t>
            </a:r>
            <a:endParaRPr lang="en-US" sz="2600" b="1" i="0" u="none" strike="noStrike" dirty="0">
              <a:solidFill>
                <a:srgbClr val="E90606"/>
              </a:solidFill>
              <a:effectLst/>
              <a:latin typeface="Arial" panose="020B0604020202020204" pitchFamily="34" charset="0"/>
              <a:cs typeface="Arial" panose="020B0604020202020204" pitchFamily="34" charset="0"/>
            </a:endParaRPr>
          </a:p>
          <a:p>
            <a:pPr algn="just"/>
            <a:endParaRPr lang="en-US" sz="2600" b="1" i="0" dirty="0">
              <a:effectLst/>
              <a:latin typeface="Arial" panose="020B0604020202020204" pitchFamily="34" charset="0"/>
              <a:cs typeface="Arial" panose="020B0604020202020204" pitchFamily="34" charset="0"/>
            </a:endParaRPr>
          </a:p>
          <a:p>
            <a:pPr algn="just"/>
            <a:r>
              <a:rPr lang="en-US" sz="2600" b="1" i="0" dirty="0">
                <a:effectLst/>
                <a:latin typeface="Arial" panose="020B0604020202020204" pitchFamily="34" charset="0"/>
                <a:cs typeface="Arial" panose="020B0604020202020204" pitchFamily="34" charset="0"/>
              </a:rPr>
              <a:t>In a note rejecting the donation, the Pope reportedly wrote: “I don’t like the 666,” referring to what is called the “number of the beast” in the New Testament.</a:t>
            </a:r>
          </a:p>
        </p:txBody>
      </p:sp>
      <p:sp>
        <p:nvSpPr>
          <p:cNvPr id="20" name="TextBox 19">
            <a:extLst>
              <a:ext uri="{FF2B5EF4-FFF2-40B4-BE49-F238E27FC236}">
                <a16:creationId xmlns:a16="http://schemas.microsoft.com/office/drawing/2014/main" id="{C42C9CED-3AA6-727B-ED75-E5D6619C8997}"/>
              </a:ext>
            </a:extLst>
          </p:cNvPr>
          <p:cNvSpPr txBox="1"/>
          <p:nvPr/>
        </p:nvSpPr>
        <p:spPr>
          <a:xfrm>
            <a:off x="4470400" y="6211905"/>
            <a:ext cx="7756348" cy="646331"/>
          </a:xfrm>
          <a:prstGeom prst="rect">
            <a:avLst/>
          </a:prstGeom>
          <a:solidFill>
            <a:srgbClr val="FFFF00"/>
          </a:solidFill>
        </p:spPr>
        <p:txBody>
          <a:bodyPr wrap="square">
            <a:spAutoFit/>
          </a:bodyPr>
          <a:lstStyle/>
          <a:p>
            <a:pPr algn="ctr"/>
            <a:r>
              <a:rPr lang="en-US" b="1" dirty="0">
                <a:latin typeface="Arial" panose="020B0604020202020204" pitchFamily="34" charset="0"/>
                <a:cs typeface="Arial" panose="020B0604020202020204" pitchFamily="34" charset="0"/>
              </a:rPr>
              <a:t>Time Magazine, June 14, 2016</a:t>
            </a:r>
          </a:p>
          <a:p>
            <a:pPr algn="ctr"/>
            <a:r>
              <a:rPr lang="en-US" b="1" dirty="0">
                <a:latin typeface="Arial" panose="020B0604020202020204" pitchFamily="34" charset="0"/>
                <a:cs typeface="Arial" panose="020B0604020202020204" pitchFamily="34" charset="0"/>
              </a:rPr>
              <a:t>https://time.com/4369505/pope-francis-mauricio-macri-donation-666/</a:t>
            </a:r>
          </a:p>
        </p:txBody>
      </p:sp>
      <p:sp>
        <p:nvSpPr>
          <p:cNvPr id="21" name="TextBox 20">
            <a:extLst>
              <a:ext uri="{FF2B5EF4-FFF2-40B4-BE49-F238E27FC236}">
                <a16:creationId xmlns:a16="http://schemas.microsoft.com/office/drawing/2014/main" id="{ADC553A1-98FA-52A1-C86F-08012536634C}"/>
              </a:ext>
            </a:extLst>
          </p:cNvPr>
          <p:cNvSpPr txBox="1"/>
          <p:nvPr/>
        </p:nvSpPr>
        <p:spPr>
          <a:xfrm rot="19958539">
            <a:off x="35763" y="3232141"/>
            <a:ext cx="11841518" cy="923330"/>
          </a:xfrm>
          <a:prstGeom prst="rect">
            <a:avLst/>
          </a:prstGeom>
          <a:solidFill>
            <a:srgbClr val="C00000"/>
          </a:solidFill>
        </p:spPr>
        <p:txBody>
          <a:bodyPr wrap="square">
            <a:spAutoFit/>
          </a:bodyPr>
          <a:lstStyle/>
          <a:p>
            <a:pPr algn="ctr"/>
            <a:r>
              <a:rPr lang="en-US" altLang="en-US" sz="5400" b="1" dirty="0">
                <a:solidFill>
                  <a:srgbClr val="FFFF00"/>
                </a:solidFill>
                <a:latin typeface="Arial" panose="020B0604020202020204" pitchFamily="34" charset="0"/>
                <a:cs typeface="Arial" panose="020B0604020202020204" pitchFamily="34" charset="0"/>
              </a:rPr>
              <a:t>“Hexakosioihexekontahexaphobia”</a:t>
            </a:r>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22</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Downloads</a:t>
            </a:r>
          </a:p>
        </p:txBody>
      </p:sp>
      <p:grpSp>
        <p:nvGrpSpPr>
          <p:cNvPr id="4" name="Group 3">
            <a:extLst>
              <a:ext uri="{FF2B5EF4-FFF2-40B4-BE49-F238E27FC236}">
                <a16:creationId xmlns:a16="http://schemas.microsoft.com/office/drawing/2014/main" id="{969BA117-D38E-9206-A8DB-156800C497AA}"/>
              </a:ext>
            </a:extLst>
          </p:cNvPr>
          <p:cNvGrpSpPr/>
          <p:nvPr/>
        </p:nvGrpSpPr>
        <p:grpSpPr>
          <a:xfrm>
            <a:off x="-9843" y="-2015"/>
            <a:ext cx="12204192" cy="554512"/>
            <a:chOff x="-8349" y="950081"/>
            <a:chExt cx="9147932" cy="554512"/>
          </a:xfrm>
        </p:grpSpPr>
        <p:sp>
          <p:nvSpPr>
            <p:cNvPr id="11" name="Oval 10">
              <a:extLst>
                <a:ext uri="{FF2B5EF4-FFF2-40B4-BE49-F238E27FC236}">
                  <a16:creationId xmlns:a16="http://schemas.microsoft.com/office/drawing/2014/main" id="{D8769AEC-042B-8945-F4DD-2DAB406A1A29}"/>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2" name="Group 11">
              <a:extLst>
                <a:ext uri="{FF2B5EF4-FFF2-40B4-BE49-F238E27FC236}">
                  <a16:creationId xmlns:a16="http://schemas.microsoft.com/office/drawing/2014/main" id="{D992F784-EFE0-5BC9-9F43-2B3A949BAE9A}"/>
                </a:ext>
              </a:extLst>
            </p:cNvPr>
            <p:cNvGrpSpPr/>
            <p:nvPr/>
          </p:nvGrpSpPr>
          <p:grpSpPr>
            <a:xfrm>
              <a:off x="-8349" y="950081"/>
              <a:ext cx="9147932" cy="466344"/>
              <a:chOff x="-8349" y="950081"/>
              <a:chExt cx="9147932" cy="466344"/>
            </a:xfrm>
          </p:grpSpPr>
          <p:pic>
            <p:nvPicPr>
              <p:cNvPr id="13" name="Picture 12">
                <a:extLst>
                  <a:ext uri="{FF2B5EF4-FFF2-40B4-BE49-F238E27FC236}">
                    <a16:creationId xmlns:a16="http://schemas.microsoft.com/office/drawing/2014/main" id="{FD49EF31-ED1D-2EEA-729C-D0EBB57AC23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4" name="Picture 13">
                <a:extLst>
                  <a:ext uri="{FF2B5EF4-FFF2-40B4-BE49-F238E27FC236}">
                    <a16:creationId xmlns:a16="http://schemas.microsoft.com/office/drawing/2014/main" id="{FD09BAF8-C47D-3D3B-F303-A0BFE95D7DA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15" name="Slide Number Placeholder 1">
            <a:extLst>
              <a:ext uri="{FF2B5EF4-FFF2-40B4-BE49-F238E27FC236}">
                <a16:creationId xmlns:a16="http://schemas.microsoft.com/office/drawing/2014/main" id="{575AAF75-55A3-33C9-2489-68E70A2E4122}"/>
              </a:ext>
            </a:extLst>
          </p:cNvPr>
          <p:cNvSpPr txBox="1">
            <a:spLocks/>
          </p:cNvSpPr>
          <p:nvPr/>
        </p:nvSpPr>
        <p:spPr>
          <a:xfrm>
            <a:off x="11427229" y="57640"/>
            <a:ext cx="741105" cy="365125"/>
          </a:xfrm>
          <a:prstGeom prst="rect">
            <a:avLst/>
          </a:prstGeom>
        </p:spPr>
        <p:txBody>
          <a:bodyPr vert="horz" lIns="91440" tIns="45720" rIns="91440" bIns="45720" rtlCol="0" anchor="ctr"/>
          <a:lstStyle>
            <a:defPPr>
              <a:defRPr lang="en-US"/>
            </a:defPPr>
            <a:lvl1pPr marL="0" algn="ctr" defTabSz="457200" rtl="0" eaLnBrk="1" latinLnBrk="0" hangingPunct="1">
              <a:defRPr sz="2000" b="1" kern="1200">
                <a:solidFill>
                  <a:srgbClr val="FFFF00"/>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74AB93A-AEF6-4B2B-8015-AB1375F19FCF}" type="slidenum">
              <a:rPr lang="en-US" smtClean="0"/>
              <a:pPr/>
              <a:t>22</a:t>
            </a:fld>
            <a:endParaRPr lang="en-US"/>
          </a:p>
        </p:txBody>
      </p:sp>
      <p:sp>
        <p:nvSpPr>
          <p:cNvPr id="16" name="Title 1">
            <a:extLst>
              <a:ext uri="{FF2B5EF4-FFF2-40B4-BE49-F238E27FC236}">
                <a16:creationId xmlns:a16="http://schemas.microsoft.com/office/drawing/2014/main" id="{996ED9E0-A764-59F2-486B-14C8F640B68F}"/>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Phobias</a:t>
            </a:r>
          </a:p>
        </p:txBody>
      </p:sp>
    </p:spTree>
    <p:extLst>
      <p:ext uri="{BB962C8B-B14F-4D97-AF65-F5344CB8AC3E}">
        <p14:creationId xmlns:p14="http://schemas.microsoft.com/office/powerpoint/2010/main" val="337797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500"/>
                                        <p:tgtEl>
                                          <p:spTgt spid="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xEl>
                                              <p:pRg st="4" end="4"/>
                                            </p:txEl>
                                          </p:spTgt>
                                        </p:tgtEl>
                                        <p:attrNameLst>
                                          <p:attrName>style.visibility</p:attrName>
                                        </p:attrNameLst>
                                      </p:cBhvr>
                                      <p:to>
                                        <p:strVal val="visible"/>
                                      </p:to>
                                    </p:set>
                                    <p:animEffect transition="in" filter="fade">
                                      <p:cBhvr>
                                        <p:cTn id="25" dur="500"/>
                                        <p:tgtEl>
                                          <p:spTgt spid="1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13:18 - “666”</a:t>
            </a:r>
          </a:p>
        </p:txBody>
      </p:sp>
      <p:sp>
        <p:nvSpPr>
          <p:cNvPr id="4" name="TextBox 3">
            <a:extLst>
              <a:ext uri="{FF2B5EF4-FFF2-40B4-BE49-F238E27FC236}">
                <a16:creationId xmlns:a16="http://schemas.microsoft.com/office/drawing/2014/main" id="{0974C283-CC5A-FD9C-497B-435AE650A4A4}"/>
              </a:ext>
            </a:extLst>
          </p:cNvPr>
          <p:cNvSpPr txBox="1"/>
          <p:nvPr/>
        </p:nvSpPr>
        <p:spPr>
          <a:xfrm>
            <a:off x="-9526" y="620353"/>
            <a:ext cx="12201526" cy="1384995"/>
          </a:xfrm>
          <a:prstGeom prst="rect">
            <a:avLst/>
          </a:prstGeom>
          <a:solidFill>
            <a:srgbClr val="FFFF00"/>
          </a:solidFill>
          <a:ln>
            <a:solidFill>
              <a:schemeClr val="tx1"/>
            </a:solidFill>
          </a:ln>
        </p:spPr>
        <p:txBody>
          <a:bodyPr wrap="square">
            <a:spAutoFit/>
          </a:bodyPr>
          <a:lstStyle/>
          <a:p>
            <a:pPr algn="just"/>
            <a:r>
              <a:rPr lang="en-US" sz="2800" b="1" i="1" baseline="30000" dirty="0">
                <a:solidFill>
                  <a:srgbClr val="C00000"/>
                </a:solidFill>
                <a:latin typeface="Arial" panose="020B0604020202020204" pitchFamily="34" charset="0"/>
                <a:cs typeface="Arial" panose="020B0604020202020204" pitchFamily="34" charset="0"/>
              </a:rPr>
              <a:t>18 </a:t>
            </a:r>
            <a:r>
              <a:rPr lang="en-US" sz="2800" b="1" i="1" dirty="0">
                <a:latin typeface="Arial" panose="020B0604020202020204" pitchFamily="34" charset="0"/>
                <a:cs typeface="Arial" panose="020B0604020202020204" pitchFamily="34" charset="0"/>
              </a:rPr>
              <a:t>Here is wisdom. Let him that has understanding count the number of the beast: for it is the number of a </a:t>
            </a:r>
            <a:r>
              <a:rPr lang="en-US" sz="2800" b="1" i="1" dirty="0">
                <a:solidFill>
                  <a:srgbClr val="C00000"/>
                </a:solidFill>
                <a:latin typeface="Arial" panose="020B0604020202020204" pitchFamily="34" charset="0"/>
                <a:cs typeface="Arial" panose="020B0604020202020204" pitchFamily="34" charset="0"/>
              </a:rPr>
              <a:t>man</a:t>
            </a:r>
            <a:r>
              <a:rPr lang="en-US" sz="2800" b="1" i="1" dirty="0">
                <a:latin typeface="Arial" panose="020B0604020202020204" pitchFamily="34" charset="0"/>
                <a:cs typeface="Arial" panose="020B0604020202020204" pitchFamily="34" charset="0"/>
              </a:rPr>
              <a:t>; and </a:t>
            </a:r>
            <a:r>
              <a:rPr lang="en-US" sz="2800" b="1" i="1" dirty="0">
                <a:solidFill>
                  <a:srgbClr val="C00000"/>
                </a:solidFill>
                <a:latin typeface="Arial" panose="020B0604020202020204" pitchFamily="34" charset="0"/>
                <a:cs typeface="Arial" panose="020B0604020202020204" pitchFamily="34" charset="0"/>
              </a:rPr>
              <a:t>his</a:t>
            </a:r>
            <a:r>
              <a:rPr lang="en-US" sz="2800" b="1" i="1" dirty="0">
                <a:latin typeface="Arial" panose="020B0604020202020204" pitchFamily="34" charset="0"/>
                <a:cs typeface="Arial" panose="020B0604020202020204" pitchFamily="34" charset="0"/>
              </a:rPr>
              <a:t> number is Six hundred threescore and six.</a:t>
            </a:r>
          </a:p>
        </p:txBody>
      </p:sp>
      <p:sp>
        <p:nvSpPr>
          <p:cNvPr id="5" name="TextBox 4">
            <a:extLst>
              <a:ext uri="{FF2B5EF4-FFF2-40B4-BE49-F238E27FC236}">
                <a16:creationId xmlns:a16="http://schemas.microsoft.com/office/drawing/2014/main" id="{1DC5A862-D0FD-F4F8-72BA-A6E3F5CBABD3}"/>
              </a:ext>
            </a:extLst>
          </p:cNvPr>
          <p:cNvSpPr txBox="1"/>
          <p:nvPr/>
        </p:nvSpPr>
        <p:spPr>
          <a:xfrm>
            <a:off x="3302736" y="2836801"/>
            <a:ext cx="5504294" cy="523220"/>
          </a:xfrm>
          <a:prstGeom prst="rect">
            <a:avLst/>
          </a:prstGeom>
          <a:noFill/>
        </p:spPr>
        <p:txBody>
          <a:bodyPr wrap="square">
            <a:spAutoFit/>
          </a:bodyPr>
          <a:lstStyle/>
          <a:p>
            <a:pPr algn="ctr"/>
            <a:r>
              <a:rPr lang="en-US" sz="2800" b="1" i="0" dirty="0">
                <a:solidFill>
                  <a:srgbClr val="000000"/>
                </a:solidFill>
                <a:effectLst/>
                <a:latin typeface="Arial" panose="020B0604020202020204" pitchFamily="34" charset="0"/>
                <a:cs typeface="Arial" panose="020B0604020202020204" pitchFamily="34" charset="0"/>
              </a:rPr>
              <a:t>“Six - Six - </a:t>
            </a:r>
            <a:r>
              <a:rPr lang="en-US" sz="2800" b="1" dirty="0">
                <a:solidFill>
                  <a:srgbClr val="000000"/>
                </a:solidFill>
                <a:latin typeface="Arial" panose="020B0604020202020204" pitchFamily="34" charset="0"/>
                <a:cs typeface="Arial" panose="020B0604020202020204" pitchFamily="34" charset="0"/>
              </a:rPr>
              <a:t>S</a:t>
            </a:r>
            <a:r>
              <a:rPr lang="en-US" sz="2800" b="1" i="0" dirty="0">
                <a:solidFill>
                  <a:srgbClr val="000000"/>
                </a:solidFill>
                <a:effectLst/>
                <a:latin typeface="Arial" panose="020B0604020202020204" pitchFamily="34" charset="0"/>
                <a:cs typeface="Arial" panose="020B0604020202020204" pitchFamily="34" charset="0"/>
              </a:rPr>
              <a:t>ix” does not exist!</a:t>
            </a:r>
          </a:p>
        </p:txBody>
      </p:sp>
      <p:sp>
        <p:nvSpPr>
          <p:cNvPr id="6" name="TextBox 5">
            <a:extLst>
              <a:ext uri="{FF2B5EF4-FFF2-40B4-BE49-F238E27FC236}">
                <a16:creationId xmlns:a16="http://schemas.microsoft.com/office/drawing/2014/main" id="{7DAE6112-1C4E-62AA-BCD3-02D92514037B}"/>
              </a:ext>
            </a:extLst>
          </p:cNvPr>
          <p:cNvSpPr txBox="1"/>
          <p:nvPr/>
        </p:nvSpPr>
        <p:spPr>
          <a:xfrm>
            <a:off x="3302736" y="3854396"/>
            <a:ext cx="5504294" cy="523220"/>
          </a:xfrm>
          <a:prstGeom prst="rect">
            <a:avLst/>
          </a:prstGeom>
          <a:solidFill>
            <a:schemeClr val="bg1">
              <a:lumMod val="95000"/>
            </a:schemeClr>
          </a:solidFill>
          <a:ln>
            <a:solidFill>
              <a:schemeClr val="tx1"/>
            </a:solidFill>
          </a:ln>
        </p:spPr>
        <p:txBody>
          <a:bodyPr wrap="square">
            <a:spAutoFit/>
          </a:bodyPr>
          <a:lstStyle/>
          <a:p>
            <a:r>
              <a:rPr lang="en-US" sz="2800" b="1" i="0" dirty="0">
                <a:solidFill>
                  <a:srgbClr val="7030A0"/>
                </a:solidFill>
                <a:effectLst/>
                <a:latin typeface="Arial" panose="020B0604020202020204" pitchFamily="34" charset="0"/>
                <a:cs typeface="Arial" panose="020B0604020202020204" pitchFamily="34" charset="0"/>
              </a:rPr>
              <a:t>  </a:t>
            </a:r>
            <a:r>
              <a:rPr lang="el-GR" sz="2800" b="1" i="0" dirty="0">
                <a:solidFill>
                  <a:srgbClr val="C00000"/>
                </a:solidFill>
                <a:effectLst/>
                <a:latin typeface="Arial" panose="020B0604020202020204" pitchFamily="34" charset="0"/>
                <a:cs typeface="Arial" panose="020B0604020202020204" pitchFamily="34" charset="0"/>
              </a:rPr>
              <a:t>ἑξακόσιοι</a:t>
            </a:r>
            <a:r>
              <a:rPr lang="en-US" sz="2800" b="1" i="0" dirty="0">
                <a:solidFill>
                  <a:srgbClr val="C00000"/>
                </a:solidFill>
                <a:effectLst/>
                <a:latin typeface="Arial" panose="020B0604020202020204" pitchFamily="34" charset="0"/>
                <a:cs typeface="Arial" panose="020B0604020202020204" pitchFamily="34" charset="0"/>
              </a:rPr>
              <a:t>      </a:t>
            </a:r>
            <a:r>
              <a:rPr lang="el-GR" sz="2800" b="1" i="0" dirty="0">
                <a:solidFill>
                  <a:srgbClr val="C00000"/>
                </a:solidFill>
                <a:effectLst/>
                <a:latin typeface="Arial" panose="020B0604020202020204" pitchFamily="34" charset="0"/>
                <a:cs typeface="Arial" panose="020B0604020202020204" pitchFamily="34" charset="0"/>
              </a:rPr>
              <a:t>ἑξήκοντα</a:t>
            </a:r>
            <a:r>
              <a:rPr lang="en-US" sz="2800" b="1" i="0" dirty="0">
                <a:solidFill>
                  <a:srgbClr val="C00000"/>
                </a:solidFill>
                <a:effectLst/>
                <a:latin typeface="Arial" panose="020B0604020202020204" pitchFamily="34" charset="0"/>
                <a:cs typeface="Arial" panose="020B0604020202020204" pitchFamily="34" charset="0"/>
              </a:rPr>
              <a:t>      </a:t>
            </a:r>
            <a:r>
              <a:rPr lang="el-GR" sz="2800" b="1" i="0" dirty="0">
                <a:solidFill>
                  <a:srgbClr val="C00000"/>
                </a:solidFill>
                <a:effectLst/>
                <a:latin typeface="Arial" panose="020B0604020202020204" pitchFamily="34" charset="0"/>
                <a:cs typeface="Arial" panose="020B0604020202020204" pitchFamily="34" charset="0"/>
              </a:rPr>
              <a:t>ἕξ</a:t>
            </a:r>
            <a:r>
              <a:rPr lang="en-US" sz="2800" b="1" i="0" dirty="0">
                <a:solidFill>
                  <a:srgbClr val="7030A0"/>
                </a:solidFill>
                <a:effectLst/>
                <a:latin typeface="Arial" panose="020B0604020202020204" pitchFamily="34" charset="0"/>
                <a:cs typeface="Arial" panose="020B0604020202020204" pitchFamily="34" charset="0"/>
              </a:rPr>
              <a:t>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5899DC9-EC36-1A6A-887C-42328E099DFB}"/>
              </a:ext>
            </a:extLst>
          </p:cNvPr>
          <p:cNvSpPr txBox="1"/>
          <p:nvPr/>
        </p:nvSpPr>
        <p:spPr>
          <a:xfrm>
            <a:off x="3302736" y="4482505"/>
            <a:ext cx="5504294" cy="523220"/>
          </a:xfrm>
          <a:prstGeom prst="rect">
            <a:avLst/>
          </a:prstGeom>
          <a:solidFill>
            <a:schemeClr val="bg1">
              <a:lumMod val="95000"/>
            </a:schemeClr>
          </a:solidFill>
          <a:ln>
            <a:solidFill>
              <a:schemeClr val="tx1"/>
            </a:solidFill>
          </a:ln>
        </p:spPr>
        <p:txBody>
          <a:bodyPr wrap="square">
            <a:spAutoFit/>
          </a:bodyPr>
          <a:lstStyle/>
          <a:p>
            <a:r>
              <a:rPr lang="en-US" sz="2800" b="1" dirty="0">
                <a:solidFill>
                  <a:srgbClr val="001320"/>
                </a:solidFill>
                <a:latin typeface="Arial" panose="020B0604020202020204" pitchFamily="34" charset="0"/>
                <a:cs typeface="Arial" panose="020B0604020202020204" pitchFamily="34" charset="0"/>
              </a:rPr>
              <a:t>s</a:t>
            </a:r>
            <a:r>
              <a:rPr lang="en-US" sz="2800" b="1" i="0" dirty="0">
                <a:solidFill>
                  <a:srgbClr val="001320"/>
                </a:solidFill>
                <a:effectLst/>
                <a:latin typeface="Arial" panose="020B0604020202020204" pitchFamily="34" charset="0"/>
                <a:cs typeface="Arial" panose="020B0604020202020204" pitchFamily="34" charset="0"/>
              </a:rPr>
              <a:t>ix hundred       sixty         six</a:t>
            </a:r>
            <a:endParaRPr lang="en-US" sz="28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3BE6B8C-966F-BF76-5997-E555C73B9CC8}"/>
              </a:ext>
            </a:extLst>
          </p:cNvPr>
          <p:cNvSpPr txBox="1"/>
          <p:nvPr/>
        </p:nvSpPr>
        <p:spPr>
          <a:xfrm>
            <a:off x="66502" y="6387131"/>
            <a:ext cx="9010996" cy="461665"/>
          </a:xfrm>
          <a:prstGeom prst="rect">
            <a:avLst/>
          </a:prstGeom>
          <a:noFill/>
        </p:spPr>
        <p:txBody>
          <a:bodyPr wrap="square">
            <a:spAutoFit/>
          </a:bodyPr>
          <a:lstStyle/>
          <a:p>
            <a:r>
              <a:rPr lang="en-US" sz="2400" b="1" baseline="30000" dirty="0">
                <a:solidFill>
                  <a:srgbClr val="C00000"/>
                </a:solidFill>
                <a:latin typeface="Arial" panose="020B0604020202020204" pitchFamily="34" charset="0"/>
                <a:cs typeface="Arial" panose="020B0604020202020204" pitchFamily="34" charset="0"/>
              </a:rPr>
              <a:t>1</a:t>
            </a:r>
            <a:r>
              <a:rPr lang="en-US" sz="2400" b="1" baseline="300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biblehub.com</a:t>
            </a:r>
          </a:p>
        </p:txBody>
      </p:sp>
      <p:sp>
        <p:nvSpPr>
          <p:cNvPr id="9" name="Rectangle 8">
            <a:extLst>
              <a:ext uri="{FF2B5EF4-FFF2-40B4-BE49-F238E27FC236}">
                <a16:creationId xmlns:a16="http://schemas.microsoft.com/office/drawing/2014/main" id="{393C45C8-F59B-86E8-B854-0A16CCE8E4EC}"/>
              </a:ext>
            </a:extLst>
          </p:cNvPr>
          <p:cNvSpPr>
            <a:spLocks noChangeArrowheads="1"/>
          </p:cNvSpPr>
          <p:nvPr/>
        </p:nvSpPr>
        <p:spPr bwMode="auto">
          <a:xfrm>
            <a:off x="-8178" y="63830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95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13 - “666”</a:t>
            </a:r>
          </a:p>
        </p:txBody>
      </p:sp>
      <p:sp>
        <p:nvSpPr>
          <p:cNvPr id="4" name="TextBox 3">
            <a:extLst>
              <a:ext uri="{FF2B5EF4-FFF2-40B4-BE49-F238E27FC236}">
                <a16:creationId xmlns:a16="http://schemas.microsoft.com/office/drawing/2014/main" id="{1993280B-B300-F98B-C942-D356ED7B5E91}"/>
              </a:ext>
            </a:extLst>
          </p:cNvPr>
          <p:cNvSpPr txBox="1"/>
          <p:nvPr/>
        </p:nvSpPr>
        <p:spPr>
          <a:xfrm>
            <a:off x="1696078" y="581077"/>
            <a:ext cx="8717610" cy="6124754"/>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What is “666”?</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Superstition</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“The” Anti-Christ</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Sign of end of world</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Satan</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Hitler, Stalin, Peter the Great</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Pope</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Political leader (Trump, Obama, Reagan, Bush)</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Trinity of sixes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“6” falling short of perfect number “7”</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“Trinity of Evil”</a:t>
            </a:r>
          </a:p>
        </p:txBody>
      </p:sp>
      <p:sp>
        <p:nvSpPr>
          <p:cNvPr id="5" name="Rectangle 4">
            <a:extLst>
              <a:ext uri="{FF2B5EF4-FFF2-40B4-BE49-F238E27FC236}">
                <a16:creationId xmlns:a16="http://schemas.microsoft.com/office/drawing/2014/main" id="{9A6797C8-2F62-4D82-9000-12C4B1688776}"/>
              </a:ext>
            </a:extLst>
          </p:cNvPr>
          <p:cNvSpPr>
            <a:spLocks noChangeArrowheads="1"/>
          </p:cNvSpPr>
          <p:nvPr/>
        </p:nvSpPr>
        <p:spPr bwMode="auto">
          <a:xfrm>
            <a:off x="-8178" y="4885808"/>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54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500"/>
                                        <p:tgtEl>
                                          <p:spTgt spid="4">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1" end="11"/>
                                            </p:txEl>
                                          </p:spTgt>
                                        </p:tgtEl>
                                        <p:attrNameLst>
                                          <p:attrName>style.visibility</p:attrName>
                                        </p:attrNameLst>
                                      </p:cBhvr>
                                      <p:to>
                                        <p:strVal val="visible"/>
                                      </p:to>
                                    </p:set>
                                    <p:animEffect transition="in" filter="fade">
                                      <p:cBhvr>
                                        <p:cTn id="30" dur="500"/>
                                        <p:tgtEl>
                                          <p:spTgt spid="4">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animEffect transition="in" filter="fade">
                                      <p:cBhvr>
                                        <p:cTn id="33" dur="500"/>
                                        <p:tgtEl>
                                          <p:spTgt spid="4">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3" end="13"/>
                                            </p:txEl>
                                          </p:spTgt>
                                        </p:tgtEl>
                                        <p:attrNameLst>
                                          <p:attrName>style.visibility</p:attrName>
                                        </p:attrNameLst>
                                      </p:cBhvr>
                                      <p:to>
                                        <p:strVal val="visible"/>
                                      </p:to>
                                    </p:set>
                                    <p:animEffect transition="in" filter="fade">
                                      <p:cBhvr>
                                        <p:cTn id="36"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13 - Gematria</a:t>
            </a:r>
          </a:p>
        </p:txBody>
      </p:sp>
      <p:sp>
        <p:nvSpPr>
          <p:cNvPr id="4" name="TextBox 3">
            <a:extLst>
              <a:ext uri="{FF2B5EF4-FFF2-40B4-BE49-F238E27FC236}">
                <a16:creationId xmlns:a16="http://schemas.microsoft.com/office/drawing/2014/main" id="{ED7A4E23-BF9B-7808-6671-5BACDCD2265C}"/>
              </a:ext>
            </a:extLst>
          </p:cNvPr>
          <p:cNvSpPr txBox="1"/>
          <p:nvPr/>
        </p:nvSpPr>
        <p:spPr>
          <a:xfrm>
            <a:off x="1568608" y="1641014"/>
            <a:ext cx="8972551" cy="4524315"/>
          </a:xfrm>
          <a:prstGeom prst="rect">
            <a:avLst/>
          </a:prstGeom>
          <a:noFill/>
        </p:spPr>
        <p:txBody>
          <a:bodyPr wrap="square">
            <a:spAutoFit/>
          </a:bodyPr>
          <a:lstStyle/>
          <a:p>
            <a:r>
              <a:rPr lang="en-US" sz="2600" b="1" i="0" dirty="0">
                <a:solidFill>
                  <a:srgbClr val="000000"/>
                </a:solidFill>
                <a:effectLst/>
                <a:latin typeface="Arial" panose="020B0604020202020204" pitchFamily="34" charset="0"/>
                <a:cs typeface="Arial" panose="020B0604020202020204" pitchFamily="34" charset="0"/>
              </a:rPr>
              <a:t>Gematria:  Earliest known Jewish use – 78 BC </a:t>
            </a:r>
            <a:r>
              <a:rPr lang="en-US" sz="2800" b="1" baseline="30000" dirty="0">
                <a:solidFill>
                  <a:srgbClr val="C00000"/>
                </a:solidFill>
                <a:latin typeface="Arial" panose="020B0604020202020204" pitchFamily="34" charset="0"/>
                <a:cs typeface="Arial" panose="020B0604020202020204" pitchFamily="34" charset="0"/>
              </a:rPr>
              <a:t>1</a:t>
            </a:r>
            <a:endParaRPr lang="en-US" sz="2600" b="1" i="0" dirty="0">
              <a:solidFill>
                <a:srgbClr val="000000"/>
              </a:solidFill>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b="1" i="0" dirty="0">
                <a:solidFill>
                  <a:srgbClr val="000000"/>
                </a:solidFill>
                <a:effectLst/>
                <a:latin typeface="Arial" panose="020B0604020202020204" pitchFamily="34" charset="0"/>
                <a:cs typeface="Arial" panose="020B0604020202020204" pitchFamily="34" charset="0"/>
              </a:rPr>
              <a:t>Coins issued by Hasmonaean king Yannai</a:t>
            </a:r>
            <a:endParaRPr lang="en-US" sz="2600" b="1"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Inscription indicating his </a:t>
            </a:r>
            <a:r>
              <a:rPr lang="en-US" sz="2600" b="1" i="0" dirty="0">
                <a:solidFill>
                  <a:srgbClr val="000000"/>
                </a:solidFill>
                <a:effectLst/>
                <a:latin typeface="Arial" panose="020B0604020202020204" pitchFamily="34" charset="0"/>
                <a:cs typeface="Arial" panose="020B0604020202020204" pitchFamily="34" charset="0"/>
              </a:rPr>
              <a:t>25th year of reign</a:t>
            </a:r>
          </a:p>
          <a:p>
            <a:pPr algn="l"/>
            <a:endParaRPr lang="en-US" sz="2600" b="1" dirty="0">
              <a:solidFill>
                <a:srgbClr val="000000"/>
              </a:solidFill>
              <a:latin typeface="Arial" panose="020B0604020202020204" pitchFamily="34" charset="0"/>
              <a:cs typeface="Arial" panose="020B0604020202020204" pitchFamily="34" charset="0"/>
            </a:endParaRPr>
          </a:p>
          <a:p>
            <a:r>
              <a:rPr lang="en-US" sz="2600" b="1" dirty="0">
                <a:solidFill>
                  <a:srgbClr val="000000"/>
                </a:solidFill>
                <a:latin typeface="Arial" panose="020B0604020202020204" pitchFamily="34" charset="0"/>
                <a:cs typeface="Arial" panose="020B0604020202020204" pitchFamily="34" charset="0"/>
              </a:rPr>
              <a:t>Gematria:  Earliest known Greek use – 3</a:t>
            </a:r>
            <a:r>
              <a:rPr lang="en-US" sz="2600" b="1" i="0" baseline="30000" dirty="0">
                <a:solidFill>
                  <a:srgbClr val="000000"/>
                </a:solidFill>
                <a:effectLst/>
                <a:latin typeface="Arial" panose="020B0604020202020204" pitchFamily="34" charset="0"/>
                <a:cs typeface="Arial" panose="020B0604020202020204" pitchFamily="34" charset="0"/>
              </a:rPr>
              <a:t>rd</a:t>
            </a:r>
            <a:r>
              <a:rPr lang="en-US" sz="2600" b="1" i="0" dirty="0">
                <a:solidFill>
                  <a:srgbClr val="000000"/>
                </a:solidFill>
                <a:effectLst/>
                <a:latin typeface="Arial" panose="020B0604020202020204" pitchFamily="34" charset="0"/>
                <a:cs typeface="Arial" panose="020B0604020202020204" pitchFamily="34" charset="0"/>
              </a:rPr>
              <a:t> century BC</a:t>
            </a:r>
          </a:p>
          <a:p>
            <a:pPr marL="342900" indent="-342900" algn="l">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S</a:t>
            </a:r>
            <a:r>
              <a:rPr lang="en-US" sz="2600" b="1" i="0" dirty="0">
                <a:solidFill>
                  <a:srgbClr val="000000"/>
                </a:solidFill>
                <a:effectLst/>
                <a:latin typeface="Arial" panose="020B0604020202020204" pitchFamily="34" charset="0"/>
                <a:cs typeface="Arial" panose="020B0604020202020204" pitchFamily="34" charset="0"/>
              </a:rPr>
              <a:t>ystem called “isopsephy”</a:t>
            </a:r>
          </a:p>
          <a:p>
            <a:pPr marL="342900" indent="-342900">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Concept possibly copied later by Hebrews &amp; Arabs </a:t>
            </a:r>
            <a:r>
              <a:rPr lang="en-US" altLang="en-US" sz="2800" b="1" baseline="30000" dirty="0">
                <a:solidFill>
                  <a:srgbClr val="C00000"/>
                </a:solidFill>
                <a:latin typeface="Arial" panose="020B0604020202020204" pitchFamily="34" charset="0"/>
                <a:cs typeface="Arial" panose="020B0604020202020204" pitchFamily="34" charset="0"/>
              </a:rPr>
              <a:t>2</a:t>
            </a:r>
            <a:endParaRPr lang="en-US" sz="2600" b="1" dirty="0">
              <a:solidFill>
                <a:srgbClr val="000000"/>
              </a:solidFill>
              <a:latin typeface="Arial" panose="020B0604020202020204" pitchFamily="34" charset="0"/>
              <a:cs typeface="Arial" panose="020B0604020202020204" pitchFamily="34" charset="0"/>
            </a:endParaRPr>
          </a:p>
          <a:p>
            <a:pPr algn="l"/>
            <a:endParaRPr lang="en-US" sz="2600" b="1" i="0" dirty="0">
              <a:solidFill>
                <a:srgbClr val="000000"/>
              </a:solidFill>
              <a:effectLst/>
              <a:latin typeface="Arial" panose="020B0604020202020204" pitchFamily="34" charset="0"/>
              <a:cs typeface="Arial" panose="020B0604020202020204" pitchFamily="34" charset="0"/>
            </a:endParaRPr>
          </a:p>
          <a:p>
            <a:r>
              <a:rPr lang="en-US" sz="2600" b="1" dirty="0">
                <a:solidFill>
                  <a:srgbClr val="000000"/>
                </a:solidFill>
                <a:latin typeface="Arial" panose="020B0604020202020204" pitchFamily="34" charset="0"/>
                <a:cs typeface="Arial" panose="020B0604020202020204" pitchFamily="34" charset="0"/>
              </a:rPr>
              <a:t>Gematria:  Earliest documented use – 8</a:t>
            </a:r>
            <a:r>
              <a:rPr lang="en-US" sz="2600" b="1" baseline="30000" dirty="0">
                <a:solidFill>
                  <a:srgbClr val="000000"/>
                </a:solidFill>
                <a:latin typeface="Arial" panose="020B0604020202020204" pitchFamily="34" charset="0"/>
                <a:cs typeface="Arial" panose="020B0604020202020204" pitchFamily="34" charset="0"/>
              </a:rPr>
              <a:t>th</a:t>
            </a:r>
            <a:r>
              <a:rPr lang="en-US" sz="2600" b="1" dirty="0">
                <a:solidFill>
                  <a:srgbClr val="000000"/>
                </a:solidFill>
                <a:latin typeface="Arial" panose="020B0604020202020204" pitchFamily="34" charset="0"/>
                <a:cs typeface="Arial" panose="020B0604020202020204" pitchFamily="34" charset="0"/>
              </a:rPr>
              <a:t> century BC</a:t>
            </a:r>
          </a:p>
          <a:p>
            <a:pPr marL="342900" indent="-342900" algn="l">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Assyrian king Sargon II</a:t>
            </a:r>
          </a:p>
          <a:p>
            <a:pPr marL="342900" indent="-342900" algn="l">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Wrote numeric value of his name on wall of capital</a:t>
            </a:r>
          </a:p>
        </p:txBody>
      </p:sp>
      <p:sp>
        <p:nvSpPr>
          <p:cNvPr id="5" name="TextBox 4">
            <a:extLst>
              <a:ext uri="{FF2B5EF4-FFF2-40B4-BE49-F238E27FC236}">
                <a16:creationId xmlns:a16="http://schemas.microsoft.com/office/drawing/2014/main" id="{10C115D8-5A04-8133-B120-E614CB76BBC6}"/>
              </a:ext>
            </a:extLst>
          </p:cNvPr>
          <p:cNvSpPr txBox="1"/>
          <p:nvPr/>
        </p:nvSpPr>
        <p:spPr>
          <a:xfrm>
            <a:off x="1435272" y="614449"/>
            <a:ext cx="4073525" cy="954107"/>
          </a:xfrm>
          <a:prstGeom prst="rect">
            <a:avLst/>
          </a:prstGeom>
          <a:solidFill>
            <a:schemeClr val="bg1">
              <a:lumMod val="95000"/>
            </a:schemeClr>
          </a:solidFill>
          <a:ln>
            <a:solidFill>
              <a:schemeClr val="tx1"/>
            </a:solidFill>
          </a:ln>
        </p:spPr>
        <p:txBody>
          <a:bodyPr wrap="square">
            <a:spAutoFit/>
          </a:bodyPr>
          <a:lstStyle/>
          <a:p>
            <a:pPr marL="0" indent="0" algn="ctr">
              <a:buNone/>
            </a:pPr>
            <a:r>
              <a:rPr lang="en-US" altLang="en-US" sz="2800" b="1" dirty="0">
                <a:solidFill>
                  <a:srgbClr val="C00000"/>
                </a:solidFill>
                <a:latin typeface="Arial" panose="020B0604020202020204" pitchFamily="34" charset="0"/>
                <a:cs typeface="Arial" panose="020B0604020202020204" pitchFamily="34" charset="0"/>
              </a:rPr>
              <a:t>“Numerology”</a:t>
            </a:r>
          </a:p>
          <a:p>
            <a:pPr marL="0" indent="0" algn="ctr">
              <a:buNone/>
            </a:pPr>
            <a:r>
              <a:rPr lang="en-US" altLang="en-US" sz="2800" b="1" dirty="0">
                <a:latin typeface="Arial" panose="020B0604020202020204" pitchFamily="34" charset="0"/>
                <a:cs typeface="Arial" panose="020B0604020202020204" pitchFamily="34" charset="0"/>
              </a:rPr>
              <a:t>The Study of Numbers</a:t>
            </a:r>
          </a:p>
        </p:txBody>
      </p:sp>
      <p:sp>
        <p:nvSpPr>
          <p:cNvPr id="6" name="TextBox 5">
            <a:extLst>
              <a:ext uri="{FF2B5EF4-FFF2-40B4-BE49-F238E27FC236}">
                <a16:creationId xmlns:a16="http://schemas.microsoft.com/office/drawing/2014/main" id="{E612BA85-6D90-1EE5-EB27-41657E207B2A}"/>
              </a:ext>
            </a:extLst>
          </p:cNvPr>
          <p:cNvSpPr txBox="1"/>
          <p:nvPr/>
        </p:nvSpPr>
        <p:spPr>
          <a:xfrm>
            <a:off x="66674" y="6239809"/>
            <a:ext cx="9001125" cy="584775"/>
          </a:xfrm>
          <a:prstGeom prst="rect">
            <a:avLst/>
          </a:prstGeom>
          <a:noFill/>
        </p:spPr>
        <p:txBody>
          <a:bodyPr wrap="square">
            <a:spAutoFit/>
          </a:bodyPr>
          <a:lstStyle/>
          <a:p>
            <a:pPr>
              <a:buClr>
                <a:schemeClr val="tx1"/>
              </a:buClr>
            </a:pPr>
            <a:r>
              <a:rPr lang="en-US" altLang="en-US" sz="2000" b="1" baseline="30000" dirty="0">
                <a:solidFill>
                  <a:srgbClr val="C00000"/>
                </a:solidFill>
                <a:latin typeface="Arial" panose="020B0604020202020204" pitchFamily="34" charset="0"/>
                <a:cs typeface="Arial" panose="020B0604020202020204" pitchFamily="34" charset="0"/>
              </a:rPr>
              <a:t>1</a:t>
            </a:r>
            <a:r>
              <a:rPr lang="en-US" altLang="en-US" sz="1600" b="1" dirty="0">
                <a:solidFill>
                  <a:srgbClr val="C00000"/>
                </a:solidFill>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https://jewishlink.news/features/34381-when-did-we-first-use-gematria</a:t>
            </a:r>
          </a:p>
          <a:p>
            <a:pPr>
              <a:buClr>
                <a:schemeClr val="tx1"/>
              </a:buClr>
            </a:pPr>
            <a:r>
              <a:rPr lang="en-US" altLang="en-US" sz="1600" b="1" baseline="30000" dirty="0">
                <a:solidFill>
                  <a:srgbClr val="C00000"/>
                </a:solidFill>
                <a:latin typeface="Arial" panose="020B0604020202020204" pitchFamily="34" charset="0"/>
                <a:cs typeface="Arial" panose="020B0604020202020204" pitchFamily="34" charset="0"/>
              </a:rPr>
              <a:t>2</a:t>
            </a:r>
            <a:r>
              <a:rPr lang="en-US" altLang="en-US" sz="1200" b="1" dirty="0">
                <a:solidFill>
                  <a:srgbClr val="C00000"/>
                </a:solidFill>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https://submission.org/what_is_a_numeral.html</a:t>
            </a:r>
          </a:p>
        </p:txBody>
      </p:sp>
      <p:sp>
        <p:nvSpPr>
          <p:cNvPr id="7" name="TextBox 6">
            <a:extLst>
              <a:ext uri="{FF2B5EF4-FFF2-40B4-BE49-F238E27FC236}">
                <a16:creationId xmlns:a16="http://schemas.microsoft.com/office/drawing/2014/main" id="{D146A3E6-E477-F5C6-A7E3-3EE9DFECB4D8}"/>
              </a:ext>
            </a:extLst>
          </p:cNvPr>
          <p:cNvSpPr txBox="1"/>
          <p:nvPr/>
        </p:nvSpPr>
        <p:spPr>
          <a:xfrm>
            <a:off x="5602886" y="614449"/>
            <a:ext cx="4976312" cy="954107"/>
          </a:xfrm>
          <a:prstGeom prst="rect">
            <a:avLst/>
          </a:prstGeom>
          <a:solidFill>
            <a:schemeClr val="bg1">
              <a:lumMod val="95000"/>
            </a:schemeClr>
          </a:solidFill>
          <a:ln>
            <a:solidFill>
              <a:schemeClr val="tx1"/>
            </a:solidFill>
          </a:ln>
        </p:spPr>
        <p:txBody>
          <a:bodyPr wrap="square">
            <a:spAutoFit/>
          </a:bodyPr>
          <a:lstStyle/>
          <a:p>
            <a:pPr marL="0" indent="0" algn="ctr">
              <a:buNone/>
            </a:pPr>
            <a:r>
              <a:rPr lang="en-US" altLang="en-US" sz="2800" b="1" dirty="0">
                <a:solidFill>
                  <a:srgbClr val="C00000"/>
                </a:solidFill>
                <a:latin typeface="Arial" panose="020B0604020202020204" pitchFamily="34" charset="0"/>
                <a:cs typeface="Arial" panose="020B0604020202020204" pitchFamily="34" charset="0"/>
              </a:rPr>
              <a:t>“Gematria”</a:t>
            </a:r>
          </a:p>
          <a:p>
            <a:pPr marL="0" indent="0" algn="ctr">
              <a:buNone/>
            </a:pPr>
            <a:r>
              <a:rPr lang="en-US" altLang="en-US" sz="2800" b="1" dirty="0">
                <a:latin typeface="Arial" panose="020B0604020202020204" pitchFamily="34" charset="0"/>
                <a:cs typeface="Arial" panose="020B0604020202020204" pitchFamily="34" charset="0"/>
              </a:rPr>
              <a:t>Number Represent Letter</a:t>
            </a:r>
          </a:p>
        </p:txBody>
      </p:sp>
      <p:sp>
        <p:nvSpPr>
          <p:cNvPr id="8" name="Rectangle 7">
            <a:extLst>
              <a:ext uri="{FF2B5EF4-FFF2-40B4-BE49-F238E27FC236}">
                <a16:creationId xmlns:a16="http://schemas.microsoft.com/office/drawing/2014/main" id="{99D1329B-325C-3AD3-DED7-CFD270377528}"/>
              </a:ext>
            </a:extLst>
          </p:cNvPr>
          <p:cNvSpPr>
            <a:spLocks noChangeArrowheads="1"/>
          </p:cNvSpPr>
          <p:nvPr/>
        </p:nvSpPr>
        <p:spPr bwMode="auto">
          <a:xfrm>
            <a:off x="-8178" y="6165303"/>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66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13 - Gematria</a:t>
            </a:r>
          </a:p>
        </p:txBody>
      </p:sp>
      <p:grpSp>
        <p:nvGrpSpPr>
          <p:cNvPr id="4" name="Group 3">
            <a:extLst>
              <a:ext uri="{FF2B5EF4-FFF2-40B4-BE49-F238E27FC236}">
                <a16:creationId xmlns:a16="http://schemas.microsoft.com/office/drawing/2014/main" id="{96414279-BEFC-A9FE-D232-C160E4AB8D9F}"/>
              </a:ext>
            </a:extLst>
          </p:cNvPr>
          <p:cNvGrpSpPr/>
          <p:nvPr/>
        </p:nvGrpSpPr>
        <p:grpSpPr>
          <a:xfrm>
            <a:off x="8997191" y="571500"/>
            <a:ext cx="3191827" cy="6276668"/>
            <a:chOff x="5961548" y="599122"/>
            <a:chExt cx="3191827" cy="5770368"/>
          </a:xfrm>
        </p:grpSpPr>
        <p:pic>
          <p:nvPicPr>
            <p:cNvPr id="5" name="Picture 8" descr="http://www.swiftutors.com/admin/photos/roman-numerals.png">
              <a:extLst>
                <a:ext uri="{FF2B5EF4-FFF2-40B4-BE49-F238E27FC236}">
                  <a16:creationId xmlns:a16="http://schemas.microsoft.com/office/drawing/2014/main" id="{7F425D24-4E78-AB79-0BBA-B66E362B2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548" y="986301"/>
              <a:ext cx="3189388" cy="538318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7C0D113-BAD1-4278-56FD-DDDDC7B3F80D}"/>
                </a:ext>
              </a:extLst>
            </p:cNvPr>
            <p:cNvSpPr txBox="1"/>
            <p:nvPr/>
          </p:nvSpPr>
          <p:spPr>
            <a:xfrm>
              <a:off x="5961548" y="599122"/>
              <a:ext cx="3191827" cy="400110"/>
            </a:xfrm>
            <a:prstGeom prst="rect">
              <a:avLst/>
            </a:prstGeom>
            <a:solidFill>
              <a:schemeClr val="bg1"/>
            </a:solid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Roman</a:t>
              </a:r>
            </a:p>
          </p:txBody>
        </p:sp>
      </p:grpSp>
      <p:pic>
        <p:nvPicPr>
          <p:cNvPr id="7" name="Picture 6">
            <a:extLst>
              <a:ext uri="{FF2B5EF4-FFF2-40B4-BE49-F238E27FC236}">
                <a16:creationId xmlns:a16="http://schemas.microsoft.com/office/drawing/2014/main" id="{326C97B4-7F8A-B5AD-1BDD-C1A72DEBA0AA}"/>
              </a:ext>
            </a:extLst>
          </p:cNvPr>
          <p:cNvPicPr>
            <a:picLocks noChangeAspect="1"/>
          </p:cNvPicPr>
          <p:nvPr/>
        </p:nvPicPr>
        <p:blipFill>
          <a:blip r:embed="rId4"/>
          <a:stretch>
            <a:fillRect/>
          </a:stretch>
        </p:blipFill>
        <p:spPr>
          <a:xfrm>
            <a:off x="2804" y="571500"/>
            <a:ext cx="2695575" cy="6286500"/>
          </a:xfrm>
          <a:prstGeom prst="rect">
            <a:avLst/>
          </a:prstGeom>
          <a:ln>
            <a:solidFill>
              <a:schemeClr val="tx1"/>
            </a:solidFill>
          </a:ln>
        </p:spPr>
      </p:pic>
      <p:pic>
        <p:nvPicPr>
          <p:cNvPr id="8" name="Picture 7">
            <a:extLst>
              <a:ext uri="{FF2B5EF4-FFF2-40B4-BE49-F238E27FC236}">
                <a16:creationId xmlns:a16="http://schemas.microsoft.com/office/drawing/2014/main" id="{E4C6F5EF-B5C6-247C-7A99-547EFF96ABD9}"/>
              </a:ext>
            </a:extLst>
          </p:cNvPr>
          <p:cNvPicPr>
            <a:picLocks noChangeAspect="1"/>
          </p:cNvPicPr>
          <p:nvPr/>
        </p:nvPicPr>
        <p:blipFill>
          <a:blip r:embed="rId5"/>
          <a:stretch>
            <a:fillRect/>
          </a:stretch>
        </p:blipFill>
        <p:spPr>
          <a:xfrm>
            <a:off x="4433323" y="571500"/>
            <a:ext cx="2828925" cy="6286500"/>
          </a:xfrm>
          <a:prstGeom prst="rect">
            <a:avLst/>
          </a:prstGeom>
          <a:ln>
            <a:solidFill>
              <a:schemeClr val="tx1"/>
            </a:solidFill>
          </a:ln>
        </p:spPr>
      </p:pic>
    </p:spTree>
    <p:extLst>
      <p:ext uri="{BB962C8B-B14F-4D97-AF65-F5344CB8AC3E}">
        <p14:creationId xmlns:p14="http://schemas.microsoft.com/office/powerpoint/2010/main" val="120450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13 - Most Common Gematria</a:t>
            </a:r>
          </a:p>
        </p:txBody>
      </p:sp>
      <p:pic>
        <p:nvPicPr>
          <p:cNvPr id="4" name="Picture 2">
            <a:extLst>
              <a:ext uri="{FF2B5EF4-FFF2-40B4-BE49-F238E27FC236}">
                <a16:creationId xmlns:a16="http://schemas.microsoft.com/office/drawing/2014/main" id="{1FD9AE2E-51BB-4322-3D5E-227F836A7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057" y="558552"/>
            <a:ext cx="6815652" cy="62994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3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13 - “666”</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60B6F97-A662-84AC-D8AF-D32F2C688A82}"/>
              </a:ext>
            </a:extLst>
          </p:cNvPr>
          <p:cNvSpPr txBox="1"/>
          <p:nvPr/>
        </p:nvSpPr>
        <p:spPr>
          <a:xfrm>
            <a:off x="1568608" y="3080309"/>
            <a:ext cx="8972551" cy="2677656"/>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Dead Sea Scrolls Hebrew spelling</a:t>
            </a:r>
          </a:p>
          <a:p>
            <a:pPr algn="ctr"/>
            <a:r>
              <a:rPr lang="en-US" sz="2800" b="1" dirty="0">
                <a:latin typeface="Arial" panose="020B0604020202020204" pitchFamily="34" charset="0"/>
                <a:cs typeface="Arial" panose="020B0604020202020204" pitchFamily="34" charset="0"/>
              </a:rPr>
              <a:t>(“</a:t>
            </a:r>
            <a:r>
              <a:rPr lang="en-US" sz="2800" b="1" dirty="0" err="1">
                <a:solidFill>
                  <a:srgbClr val="C00000"/>
                </a:solidFill>
                <a:latin typeface="Arial" panose="020B0604020202020204" pitchFamily="34" charset="0"/>
                <a:cs typeface="Arial" panose="020B0604020202020204" pitchFamily="34" charset="0"/>
              </a:rPr>
              <a:t>Nero</a:t>
            </a:r>
            <a:r>
              <a:rPr lang="en-US" sz="2800" b="1" u="sng" dirty="0" err="1">
                <a:solidFill>
                  <a:srgbClr val="C00000"/>
                </a:solidFill>
                <a:latin typeface="Arial" panose="020B0604020202020204" pitchFamily="34" charset="0"/>
                <a:cs typeface="Arial" panose="020B0604020202020204" pitchFamily="34" charset="0"/>
              </a:rPr>
              <a:t>n</a:t>
            </a:r>
            <a:r>
              <a:rPr lang="en-US" sz="2800" b="1" dirty="0">
                <a:solidFill>
                  <a:srgbClr val="C00000"/>
                </a:solidFill>
                <a:latin typeface="Arial" panose="020B0604020202020204" pitchFamily="34" charset="0"/>
                <a:cs typeface="Arial" panose="020B0604020202020204" pitchFamily="34" charset="0"/>
              </a:rPr>
              <a:t> Caesar</a:t>
            </a:r>
            <a:r>
              <a:rPr lang="en-US" sz="2800" b="1" dirty="0">
                <a:latin typeface="Arial" panose="020B0604020202020204" pitchFamily="34" charset="0"/>
                <a:cs typeface="Arial" panose="020B0604020202020204" pitchFamily="34" charset="0"/>
              </a:rPr>
              <a:t>”)</a:t>
            </a:r>
          </a:p>
          <a:p>
            <a:pPr algn="ctr"/>
            <a:r>
              <a:rPr lang="en-US" sz="2800" b="1" dirty="0">
                <a:latin typeface="Arial" panose="020B0604020202020204" pitchFamily="34" charset="0"/>
                <a:cs typeface="Arial" panose="020B0604020202020204" pitchFamily="34" charset="0"/>
              </a:rPr>
              <a:t>“</a:t>
            </a:r>
            <a:r>
              <a:rPr lang="en-US" sz="2800" b="1" dirty="0">
                <a:solidFill>
                  <a:srgbClr val="C00000"/>
                </a:solidFill>
                <a:latin typeface="Arial" panose="020B0604020202020204" pitchFamily="34" charset="0"/>
                <a:cs typeface="Arial" panose="020B0604020202020204" pitchFamily="34" charset="0"/>
              </a:rPr>
              <a:t>נירו  קיסר</a:t>
            </a:r>
            <a:r>
              <a:rPr lang="en-US" sz="2800" b="1" dirty="0">
                <a:latin typeface="Arial" panose="020B0604020202020204" pitchFamily="34" charset="0"/>
                <a:cs typeface="Arial" panose="020B0604020202020204" pitchFamily="34" charset="0"/>
              </a:rPr>
              <a:t>”</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Transliterated Hebrew (from Latin?) into English</a:t>
            </a:r>
          </a:p>
          <a:p>
            <a:pPr algn="ctr"/>
            <a:r>
              <a:rPr lang="en-US" sz="2800" b="1" dirty="0">
                <a:latin typeface="Arial" panose="020B0604020202020204" pitchFamily="34" charset="0"/>
                <a:cs typeface="Arial" panose="020B0604020202020204" pitchFamily="34" charset="0"/>
              </a:rPr>
              <a:t>“</a:t>
            </a:r>
            <a:r>
              <a:rPr lang="en-US" sz="2800" b="1" dirty="0" err="1">
                <a:solidFill>
                  <a:srgbClr val="C00000"/>
                </a:solidFill>
                <a:latin typeface="Arial" panose="020B0604020202020204" pitchFamily="34" charset="0"/>
                <a:cs typeface="Arial" panose="020B0604020202020204" pitchFamily="34" charset="0"/>
              </a:rPr>
              <a:t>rsq</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nwrn</a:t>
            </a:r>
            <a:r>
              <a:rPr lang="en-US" sz="2800" b="1"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728116B8-85F9-CAD9-F051-6A43F9CD5D1E}"/>
              </a:ext>
            </a:extLst>
          </p:cNvPr>
          <p:cNvSpPr txBox="1"/>
          <p:nvPr/>
        </p:nvSpPr>
        <p:spPr>
          <a:xfrm>
            <a:off x="-29028" y="618022"/>
            <a:ext cx="12221028" cy="1384995"/>
          </a:xfrm>
          <a:prstGeom prst="rect">
            <a:avLst/>
          </a:prstGeom>
          <a:solidFill>
            <a:srgbClr val="FFFF00"/>
          </a:solidFill>
          <a:ln>
            <a:solidFill>
              <a:schemeClr val="tx1"/>
            </a:solidFill>
          </a:ln>
        </p:spPr>
        <p:txBody>
          <a:bodyPr wrap="square">
            <a:spAutoFit/>
          </a:bodyPr>
          <a:lstStyle/>
          <a:p>
            <a:pPr algn="just"/>
            <a:r>
              <a:rPr lang="en-US" sz="2800" b="1" i="1" baseline="30000" dirty="0">
                <a:solidFill>
                  <a:srgbClr val="C00000"/>
                </a:solidFill>
                <a:latin typeface="Arial" panose="020B0604020202020204" pitchFamily="34" charset="0"/>
                <a:cs typeface="Arial" panose="020B0604020202020204" pitchFamily="34" charset="0"/>
              </a:rPr>
              <a:t>18 </a:t>
            </a:r>
            <a:r>
              <a:rPr lang="en-US" sz="2800" b="1" i="1" dirty="0">
                <a:latin typeface="Arial" panose="020B0604020202020204" pitchFamily="34" charset="0"/>
                <a:cs typeface="Arial" panose="020B0604020202020204" pitchFamily="34" charset="0"/>
              </a:rPr>
              <a:t>Here is wisdom. Let him that has understanding count the number of the beast: for it is the number of a </a:t>
            </a:r>
            <a:r>
              <a:rPr lang="en-US" sz="2800" b="1" i="1" u="sng" dirty="0">
                <a:solidFill>
                  <a:srgbClr val="C00000"/>
                </a:solidFill>
                <a:latin typeface="Arial" panose="020B0604020202020204" pitchFamily="34" charset="0"/>
                <a:cs typeface="Arial" panose="020B0604020202020204" pitchFamily="34" charset="0"/>
              </a:rPr>
              <a:t>man</a:t>
            </a:r>
            <a:r>
              <a:rPr lang="en-US" sz="2800" b="1" i="1" dirty="0">
                <a:latin typeface="Arial" panose="020B0604020202020204" pitchFamily="34" charset="0"/>
                <a:cs typeface="Arial" panose="020B0604020202020204" pitchFamily="34" charset="0"/>
              </a:rPr>
              <a:t>; and </a:t>
            </a:r>
            <a:r>
              <a:rPr lang="en-US" sz="2800" b="1" i="1" u="sng" dirty="0">
                <a:solidFill>
                  <a:srgbClr val="C00000"/>
                </a:solidFill>
                <a:latin typeface="Arial" panose="020B0604020202020204" pitchFamily="34" charset="0"/>
                <a:cs typeface="Arial" panose="020B0604020202020204" pitchFamily="34" charset="0"/>
              </a:rPr>
              <a:t>his</a:t>
            </a:r>
            <a:r>
              <a:rPr lang="en-US" sz="2800" b="1" i="1" dirty="0">
                <a:latin typeface="Arial" panose="020B0604020202020204" pitchFamily="34" charset="0"/>
                <a:cs typeface="Arial" panose="020B0604020202020204" pitchFamily="34" charset="0"/>
              </a:rPr>
              <a:t> number is Six hundred threescore and six.</a:t>
            </a:r>
          </a:p>
        </p:txBody>
      </p:sp>
    </p:spTree>
    <p:extLst>
      <p:ext uri="{BB962C8B-B14F-4D97-AF65-F5344CB8AC3E}">
        <p14:creationId xmlns:p14="http://schemas.microsoft.com/office/powerpoint/2010/main" val="75431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29</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13 - “666”</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C232BC07-110F-8F39-266E-87EEC654CA22}"/>
              </a:ext>
            </a:extLst>
          </p:cNvPr>
          <p:cNvSpPr txBox="1">
            <a:spLocks/>
          </p:cNvSpPr>
          <p:nvPr/>
        </p:nvSpPr>
        <p:spPr>
          <a:xfrm>
            <a:off x="6953914" y="1059199"/>
            <a:ext cx="2336698" cy="5108436"/>
          </a:xfrm>
          <a:prstGeom prst="rect">
            <a:avLst/>
          </a:prstGeom>
          <a:solidFill>
            <a:schemeClr val="bg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None/>
              <a:defRPr/>
            </a:pPr>
            <a:r>
              <a:rPr lang="en-US" sz="3200" b="1" dirty="0">
                <a:latin typeface="Courier New" panose="02070309020205020404" pitchFamily="49" charset="0"/>
                <a:cs typeface="Courier New" panose="02070309020205020404" pitchFamily="49" charset="0"/>
              </a:rPr>
              <a:t>Nun    </a:t>
            </a:r>
            <a:r>
              <a:rPr lang="en-US" sz="3200" b="1" dirty="0">
                <a:solidFill>
                  <a:srgbClr val="C00000"/>
                </a:solidFill>
                <a:latin typeface="Courier New" panose="02070309020205020404" pitchFamily="49" charset="0"/>
                <a:cs typeface="Courier New" panose="02070309020205020404" pitchFamily="49" charset="0"/>
              </a:rPr>
              <a:t>N</a:t>
            </a:r>
            <a:r>
              <a:rPr lang="en-US" sz="3200" b="1" dirty="0">
                <a:latin typeface="Courier New" panose="02070309020205020404" pitchFamily="49" charset="0"/>
                <a:cs typeface="Courier New" panose="02070309020205020404" pitchFamily="49" charset="0"/>
              </a:rPr>
              <a:t>  </a:t>
            </a:r>
          </a:p>
          <a:p>
            <a:pPr marL="0" indent="0">
              <a:buClr>
                <a:schemeClr val="tx1"/>
              </a:buClr>
              <a:buNone/>
              <a:defRPr/>
            </a:pPr>
            <a:r>
              <a:rPr lang="en-US" sz="3200" b="1" dirty="0">
                <a:latin typeface="Courier New" panose="02070309020205020404" pitchFamily="49" charset="0"/>
                <a:cs typeface="Courier New" panose="02070309020205020404" pitchFamily="49" charset="0"/>
              </a:rPr>
              <a:t>Resh   </a:t>
            </a:r>
            <a:r>
              <a:rPr lang="en-US" sz="3200" b="1" dirty="0">
                <a:solidFill>
                  <a:srgbClr val="C00000"/>
                </a:solidFill>
                <a:latin typeface="Courier New" panose="02070309020205020404" pitchFamily="49" charset="0"/>
                <a:cs typeface="Courier New" panose="02070309020205020404" pitchFamily="49" charset="0"/>
              </a:rPr>
              <a:t>R</a:t>
            </a:r>
            <a:r>
              <a:rPr lang="en-US" sz="3200" b="1" dirty="0">
                <a:latin typeface="Courier New" panose="02070309020205020404" pitchFamily="49" charset="0"/>
                <a:cs typeface="Courier New" panose="02070309020205020404" pitchFamily="49" charset="0"/>
              </a:rPr>
              <a:t>  </a:t>
            </a:r>
          </a:p>
          <a:p>
            <a:pPr marL="0" indent="0">
              <a:buClr>
                <a:schemeClr val="tx1"/>
              </a:buClr>
              <a:buNone/>
              <a:defRPr/>
            </a:pPr>
            <a:r>
              <a:rPr lang="en-US" sz="3200" b="1" dirty="0">
                <a:latin typeface="Courier New" panose="02070309020205020404" pitchFamily="49" charset="0"/>
                <a:cs typeface="Courier New" panose="02070309020205020404" pitchFamily="49" charset="0"/>
              </a:rPr>
              <a:t>Waw    </a:t>
            </a:r>
            <a:r>
              <a:rPr lang="en-US" sz="3200" b="1" dirty="0">
                <a:solidFill>
                  <a:srgbClr val="C00000"/>
                </a:solidFill>
                <a:latin typeface="Courier New" panose="02070309020205020404" pitchFamily="49" charset="0"/>
                <a:cs typeface="Courier New" panose="02070309020205020404" pitchFamily="49" charset="0"/>
              </a:rPr>
              <a:t>W</a:t>
            </a:r>
            <a:r>
              <a:rPr lang="en-US" sz="3200" b="1" dirty="0">
                <a:latin typeface="Courier New" panose="02070309020205020404" pitchFamily="49" charset="0"/>
                <a:cs typeface="Courier New" panose="02070309020205020404" pitchFamily="49" charset="0"/>
              </a:rPr>
              <a:t>  </a:t>
            </a:r>
          </a:p>
          <a:p>
            <a:pPr marL="0" indent="0">
              <a:buClr>
                <a:schemeClr val="tx1"/>
              </a:buClr>
              <a:buNone/>
              <a:defRPr/>
            </a:pPr>
            <a:r>
              <a:rPr lang="en-US" sz="3200" b="1" dirty="0">
                <a:latin typeface="Courier New" panose="02070309020205020404" pitchFamily="49" charset="0"/>
                <a:cs typeface="Courier New" panose="02070309020205020404" pitchFamily="49" charset="0"/>
              </a:rPr>
              <a:t>Nun    </a:t>
            </a:r>
            <a:r>
              <a:rPr lang="en-US" sz="3200" b="1" dirty="0">
                <a:solidFill>
                  <a:srgbClr val="C00000"/>
                </a:solidFill>
                <a:latin typeface="Courier New" panose="02070309020205020404" pitchFamily="49" charset="0"/>
                <a:cs typeface="Courier New" panose="02070309020205020404" pitchFamily="49" charset="0"/>
              </a:rPr>
              <a:t>N</a:t>
            </a:r>
            <a:r>
              <a:rPr lang="en-US" sz="3200" b="1" dirty="0">
                <a:latin typeface="Courier New" panose="02070309020205020404" pitchFamily="49" charset="0"/>
                <a:cs typeface="Courier New" panose="02070309020205020404" pitchFamily="49" charset="0"/>
              </a:rPr>
              <a:t>  </a:t>
            </a:r>
          </a:p>
          <a:p>
            <a:pPr marL="0" indent="0">
              <a:buClr>
                <a:schemeClr val="tx1"/>
              </a:buClr>
              <a:buNone/>
              <a:defRPr/>
            </a:pPr>
            <a:r>
              <a:rPr lang="en-US" sz="3200" b="1" dirty="0">
                <a:latin typeface="Courier New" panose="02070309020205020404" pitchFamily="49" charset="0"/>
                <a:cs typeface="Courier New" panose="02070309020205020404" pitchFamily="49" charset="0"/>
              </a:rPr>
              <a:t>Qoph   </a:t>
            </a:r>
            <a:r>
              <a:rPr lang="en-US" sz="3200" b="1" dirty="0">
                <a:solidFill>
                  <a:srgbClr val="C00000"/>
                </a:solidFill>
                <a:latin typeface="Courier New" panose="02070309020205020404" pitchFamily="49" charset="0"/>
                <a:cs typeface="Courier New" panose="02070309020205020404" pitchFamily="49" charset="0"/>
              </a:rPr>
              <a:t>Q</a:t>
            </a:r>
            <a:r>
              <a:rPr lang="en-US" sz="3200" b="1" dirty="0">
                <a:latin typeface="Courier New" panose="02070309020205020404" pitchFamily="49" charset="0"/>
                <a:cs typeface="Courier New" panose="02070309020205020404" pitchFamily="49" charset="0"/>
              </a:rPr>
              <a:t>  </a:t>
            </a:r>
          </a:p>
          <a:p>
            <a:pPr marL="0" indent="0">
              <a:buClr>
                <a:schemeClr val="tx1"/>
              </a:buClr>
              <a:buNone/>
              <a:defRPr/>
            </a:pPr>
            <a:r>
              <a:rPr lang="en-US" sz="3200" b="1" dirty="0">
                <a:latin typeface="Courier New" panose="02070309020205020404" pitchFamily="49" charset="0"/>
                <a:cs typeface="Courier New" panose="02070309020205020404" pitchFamily="49" charset="0"/>
              </a:rPr>
              <a:t>Samech </a:t>
            </a:r>
            <a:r>
              <a:rPr lang="en-US" sz="3200" b="1" dirty="0">
                <a:solidFill>
                  <a:srgbClr val="C00000"/>
                </a:solidFill>
                <a:latin typeface="Courier New" panose="02070309020205020404" pitchFamily="49" charset="0"/>
                <a:cs typeface="Courier New" panose="02070309020205020404" pitchFamily="49" charset="0"/>
              </a:rPr>
              <a:t>S</a:t>
            </a:r>
            <a:r>
              <a:rPr lang="en-US" sz="3200" b="1" dirty="0">
                <a:latin typeface="Courier New" panose="02070309020205020404" pitchFamily="49" charset="0"/>
                <a:cs typeface="Courier New" panose="02070309020205020404" pitchFamily="49" charset="0"/>
              </a:rPr>
              <a:t>  </a:t>
            </a:r>
          </a:p>
          <a:p>
            <a:pPr marL="0" indent="0">
              <a:buClr>
                <a:schemeClr val="tx1"/>
              </a:buClr>
              <a:buNone/>
              <a:defRPr/>
            </a:pPr>
            <a:r>
              <a:rPr lang="en-US" sz="3200" b="1" dirty="0">
                <a:latin typeface="Courier New" panose="02070309020205020404" pitchFamily="49" charset="0"/>
                <a:cs typeface="Courier New" panose="02070309020205020404" pitchFamily="49" charset="0"/>
              </a:rPr>
              <a:t>Resh   </a:t>
            </a:r>
            <a:r>
              <a:rPr lang="en-US" sz="3200" b="1" dirty="0">
                <a:solidFill>
                  <a:srgbClr val="C00000"/>
                </a:solidFill>
                <a:latin typeface="Courier New" panose="02070309020205020404" pitchFamily="49" charset="0"/>
                <a:cs typeface="Courier New" panose="02070309020205020404" pitchFamily="49" charset="0"/>
              </a:rPr>
              <a:t>R</a:t>
            </a:r>
            <a:r>
              <a:rPr lang="en-US" sz="3200" b="1" dirty="0">
                <a:latin typeface="Courier New" panose="02070309020205020404" pitchFamily="49" charset="0"/>
                <a:cs typeface="Courier New" panose="02070309020205020404" pitchFamily="49" charset="0"/>
              </a:rPr>
              <a:t>  </a:t>
            </a:r>
          </a:p>
        </p:txBody>
      </p:sp>
      <p:pic>
        <p:nvPicPr>
          <p:cNvPr id="5" name="Picture 4">
            <a:extLst>
              <a:ext uri="{FF2B5EF4-FFF2-40B4-BE49-F238E27FC236}">
                <a16:creationId xmlns:a16="http://schemas.microsoft.com/office/drawing/2014/main" id="{D477BFBA-11D7-FCAD-C606-DE8ECE0D86CF}"/>
              </a:ext>
            </a:extLst>
          </p:cNvPr>
          <p:cNvPicPr>
            <a:picLocks noChangeAspect="1" noChangeArrowheads="1"/>
          </p:cNvPicPr>
          <p:nvPr/>
        </p:nvPicPr>
        <p:blipFill>
          <a:blip r:embed="rId3" cstate="print"/>
          <a:srcRect/>
          <a:stretch>
            <a:fillRect/>
          </a:stretch>
        </p:blipFill>
        <p:spPr bwMode="auto">
          <a:xfrm>
            <a:off x="1698171" y="591843"/>
            <a:ext cx="3469124" cy="6212615"/>
          </a:xfrm>
          <a:prstGeom prst="rect">
            <a:avLst/>
          </a:prstGeom>
          <a:noFill/>
          <a:ln w="9525">
            <a:solidFill>
              <a:schemeClr val="tx1"/>
            </a:solidFill>
            <a:miter lim="800000"/>
            <a:headEnd/>
            <a:tailEnd/>
          </a:ln>
        </p:spPr>
      </p:pic>
      <p:sp>
        <p:nvSpPr>
          <p:cNvPr id="6" name="Subtitle 2">
            <a:extLst>
              <a:ext uri="{FF2B5EF4-FFF2-40B4-BE49-F238E27FC236}">
                <a16:creationId xmlns:a16="http://schemas.microsoft.com/office/drawing/2014/main" id="{721DC397-28D7-AECA-4A9D-32619D66F2D3}"/>
              </a:ext>
            </a:extLst>
          </p:cNvPr>
          <p:cNvSpPr txBox="1">
            <a:spLocks/>
          </p:cNvSpPr>
          <p:nvPr/>
        </p:nvSpPr>
        <p:spPr>
          <a:xfrm>
            <a:off x="9291328" y="1059199"/>
            <a:ext cx="1428750" cy="5108436"/>
          </a:xfrm>
          <a:prstGeom prst="rect">
            <a:avLst/>
          </a:prstGeom>
          <a:solidFill>
            <a:schemeClr val="bg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Clr>
                <a:schemeClr val="tx1"/>
              </a:buClr>
              <a:buNone/>
              <a:defRPr/>
            </a:pPr>
            <a:r>
              <a:rPr lang="en-US" sz="3200" b="1" dirty="0">
                <a:latin typeface="Courier New" panose="02070309020205020404" pitchFamily="49" charset="0"/>
                <a:cs typeface="Courier New" panose="02070309020205020404" pitchFamily="49" charset="0"/>
              </a:rPr>
              <a:t>+  50 </a:t>
            </a:r>
          </a:p>
          <a:p>
            <a:pPr marL="0" indent="0" algn="r">
              <a:buClr>
                <a:schemeClr val="tx1"/>
              </a:buClr>
              <a:buNone/>
              <a:defRPr/>
            </a:pPr>
            <a:r>
              <a:rPr lang="en-US" sz="3200" b="1" dirty="0">
                <a:latin typeface="Courier New" panose="02070309020205020404" pitchFamily="49" charset="0"/>
                <a:cs typeface="Courier New" panose="02070309020205020404" pitchFamily="49" charset="0"/>
              </a:rPr>
              <a:t>+ 200 </a:t>
            </a:r>
          </a:p>
          <a:p>
            <a:pPr marL="0" indent="0" algn="r">
              <a:buClr>
                <a:schemeClr val="tx1"/>
              </a:buClr>
              <a:buNone/>
              <a:defRPr/>
            </a:pPr>
            <a:r>
              <a:rPr lang="en-US" sz="3200" b="1" dirty="0">
                <a:latin typeface="Courier New" panose="02070309020205020404" pitchFamily="49" charset="0"/>
                <a:cs typeface="Courier New" panose="02070309020205020404" pitchFamily="49" charset="0"/>
              </a:rPr>
              <a:t>+   6 </a:t>
            </a:r>
          </a:p>
          <a:p>
            <a:pPr marL="0" indent="0" algn="r">
              <a:buClr>
                <a:schemeClr val="tx1"/>
              </a:buClr>
              <a:buNone/>
              <a:defRPr/>
            </a:pPr>
            <a:r>
              <a:rPr lang="en-US" sz="3200" b="1" dirty="0">
                <a:latin typeface="Courier New" panose="02070309020205020404" pitchFamily="49" charset="0"/>
                <a:cs typeface="Courier New" panose="02070309020205020404" pitchFamily="49" charset="0"/>
              </a:rPr>
              <a:t>+  50 </a:t>
            </a:r>
          </a:p>
          <a:p>
            <a:pPr marL="0" indent="0" algn="r">
              <a:buClr>
                <a:schemeClr val="tx1"/>
              </a:buClr>
              <a:buNone/>
              <a:defRPr/>
            </a:pPr>
            <a:r>
              <a:rPr lang="en-US" sz="3200" b="1" dirty="0">
                <a:latin typeface="Courier New" panose="02070309020205020404" pitchFamily="49" charset="0"/>
                <a:cs typeface="Courier New" panose="02070309020205020404" pitchFamily="49" charset="0"/>
              </a:rPr>
              <a:t>+ 100</a:t>
            </a:r>
          </a:p>
          <a:p>
            <a:pPr marL="0" indent="0" algn="r">
              <a:buClr>
                <a:schemeClr val="tx1"/>
              </a:buClr>
              <a:buNone/>
              <a:defRPr/>
            </a:pPr>
            <a:r>
              <a:rPr lang="en-US" sz="3200" b="1" dirty="0">
                <a:latin typeface="Courier New" panose="02070309020205020404" pitchFamily="49" charset="0"/>
                <a:cs typeface="Courier New" panose="02070309020205020404" pitchFamily="49" charset="0"/>
              </a:rPr>
              <a:t>+  60</a:t>
            </a:r>
          </a:p>
          <a:p>
            <a:pPr marL="0" indent="0" algn="r">
              <a:buClr>
                <a:schemeClr val="tx1"/>
              </a:buClr>
              <a:buNone/>
              <a:defRPr/>
            </a:pPr>
            <a:r>
              <a:rPr lang="en-US" sz="3200" b="1" dirty="0">
                <a:latin typeface="Courier New" panose="02070309020205020404" pitchFamily="49" charset="0"/>
                <a:cs typeface="Courier New" panose="02070309020205020404" pitchFamily="49" charset="0"/>
              </a:rPr>
              <a:t>+ 200</a:t>
            </a:r>
          </a:p>
          <a:p>
            <a:pPr marL="0" indent="0" algn="r">
              <a:buClr>
                <a:schemeClr val="tx1"/>
              </a:buClr>
              <a:buNone/>
              <a:defRPr/>
            </a:pPr>
            <a:r>
              <a:rPr lang="en-US" sz="3200" b="1" dirty="0">
                <a:latin typeface="Courier New" panose="02070309020205020404" pitchFamily="49" charset="0"/>
                <a:cs typeface="Courier New" panose="02070309020205020404" pitchFamily="49" charset="0"/>
              </a:rPr>
              <a:t>-----</a:t>
            </a:r>
          </a:p>
          <a:p>
            <a:pPr marL="0" indent="0" algn="r">
              <a:buClr>
                <a:schemeClr val="tx1"/>
              </a:buClr>
              <a:buNone/>
              <a:defRPr/>
            </a:pPr>
            <a:r>
              <a:rPr lang="en-US" sz="3200" b="1" dirty="0">
                <a:solidFill>
                  <a:srgbClr val="C00000"/>
                </a:solidFill>
                <a:latin typeface="Courier New" panose="02070309020205020404" pitchFamily="49" charset="0"/>
                <a:cs typeface="Courier New" panose="02070309020205020404" pitchFamily="49" charset="0"/>
              </a:rPr>
              <a:t>666</a:t>
            </a:r>
          </a:p>
        </p:txBody>
      </p:sp>
    </p:spTree>
    <p:extLst>
      <p:ext uri="{BB962C8B-B14F-4D97-AF65-F5344CB8AC3E}">
        <p14:creationId xmlns:p14="http://schemas.microsoft.com/office/powerpoint/2010/main" val="412409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223850"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  Topics</a:t>
            </a:r>
          </a:p>
        </p:txBody>
      </p:sp>
      <p:pic>
        <p:nvPicPr>
          <p:cNvPr id="13" name="Picture 6">
            <a:extLst>
              <a:ext uri="{FF2B5EF4-FFF2-40B4-BE49-F238E27FC236}">
                <a16:creationId xmlns:a16="http://schemas.microsoft.com/office/drawing/2014/main" id="{676C1509-B2C7-2641-9491-DAC2B5ADACF1}"/>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420268" y="2627889"/>
            <a:ext cx="3618703" cy="18209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02CFF33-C1BD-490B-26A1-8DDBC530EC5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67158" y="1709131"/>
            <a:ext cx="5975450" cy="4085614"/>
          </a:xfrm>
          <a:prstGeom prst="rect">
            <a:avLst/>
          </a:prstGeom>
          <a:ln>
            <a:noFill/>
          </a:ln>
        </p:spPr>
      </p:pic>
      <p:pic>
        <p:nvPicPr>
          <p:cNvPr id="15" name="Picture 14">
            <a:extLst>
              <a:ext uri="{FF2B5EF4-FFF2-40B4-BE49-F238E27FC236}">
                <a16:creationId xmlns:a16="http://schemas.microsoft.com/office/drawing/2014/main" id="{B018EDED-4C28-0D00-591A-C87EB8B7F9AD}"/>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7094136" y="5136787"/>
            <a:ext cx="4192705" cy="1660968"/>
          </a:xfrm>
          <a:prstGeom prst="rect">
            <a:avLst/>
          </a:prstGeom>
          <a:ln>
            <a:noFill/>
          </a:ln>
        </p:spPr>
      </p:pic>
      <p:pic>
        <p:nvPicPr>
          <p:cNvPr id="4" name="Picture 3">
            <a:extLst>
              <a:ext uri="{FF2B5EF4-FFF2-40B4-BE49-F238E27FC236}">
                <a16:creationId xmlns:a16="http://schemas.microsoft.com/office/drawing/2014/main" id="{9E07A801-F3D3-21B0-1EBE-E2DF3E5E68FD}"/>
              </a:ext>
            </a:extLst>
          </p:cNvPr>
          <p:cNvPicPr>
            <a:picLocks noChangeAspect="1"/>
          </p:cNvPicPr>
          <p:nvPr/>
        </p:nvPicPr>
        <p:blipFill>
          <a:blip r:embed="rId7">
            <a:clrChange>
              <a:clrFrom>
                <a:srgbClr val="000000"/>
              </a:clrFrom>
              <a:clrTo>
                <a:srgbClr val="000000">
                  <a:alpha val="0"/>
                </a:srgbClr>
              </a:clrTo>
            </a:clrChange>
          </a:blip>
          <a:stretch>
            <a:fillRect/>
          </a:stretch>
        </p:blipFill>
        <p:spPr>
          <a:xfrm>
            <a:off x="6424724" y="645872"/>
            <a:ext cx="3991087" cy="1828800"/>
          </a:xfrm>
          <a:prstGeom prst="rect">
            <a:avLst/>
          </a:prstGeom>
          <a:ln>
            <a:noFill/>
          </a:ln>
        </p:spPr>
      </p:pic>
      <p:pic>
        <p:nvPicPr>
          <p:cNvPr id="20" name="Picture 19">
            <a:extLst>
              <a:ext uri="{FF2B5EF4-FFF2-40B4-BE49-F238E27FC236}">
                <a16:creationId xmlns:a16="http://schemas.microsoft.com/office/drawing/2014/main" id="{51D52466-8B9D-064E-6C06-DFF3B5B0B02F}"/>
              </a:ext>
            </a:extLst>
          </p:cNvPr>
          <p:cNvPicPr>
            <a:picLocks noChangeAspect="1"/>
          </p:cNvPicPr>
          <p:nvPr/>
        </p:nvPicPr>
        <p:blipFill>
          <a:blip r:embed="rId8">
            <a:clrChange>
              <a:clrFrom>
                <a:srgbClr val="000000"/>
              </a:clrFrom>
              <a:clrTo>
                <a:srgbClr val="000000">
                  <a:alpha val="0"/>
                </a:srgbClr>
              </a:clrTo>
            </a:clrChange>
          </a:blip>
          <a:stretch>
            <a:fillRect/>
          </a:stretch>
        </p:blipFill>
        <p:spPr>
          <a:xfrm>
            <a:off x="1401706" y="645872"/>
            <a:ext cx="2817566" cy="1820999"/>
          </a:xfrm>
          <a:prstGeom prst="rect">
            <a:avLst/>
          </a:prstGeom>
          <a:ln>
            <a:noFill/>
          </a:ln>
        </p:spPr>
      </p:pic>
      <p:pic>
        <p:nvPicPr>
          <p:cNvPr id="21" name="Picture 20">
            <a:extLst>
              <a:ext uri="{FF2B5EF4-FFF2-40B4-BE49-F238E27FC236}">
                <a16:creationId xmlns:a16="http://schemas.microsoft.com/office/drawing/2014/main" id="{D62E7E0B-5242-D30A-81CE-0D2F5DE2FA0F}"/>
              </a:ext>
            </a:extLst>
          </p:cNvPr>
          <p:cNvPicPr>
            <a:picLocks noChangeAspect="1"/>
          </p:cNvPicPr>
          <p:nvPr/>
        </p:nvPicPr>
        <p:blipFill>
          <a:blip r:embed="rId9">
            <a:clrChange>
              <a:clrFrom>
                <a:srgbClr val="000000"/>
              </a:clrFrom>
              <a:clrTo>
                <a:srgbClr val="000000">
                  <a:alpha val="0"/>
                </a:srgbClr>
              </a:clrTo>
            </a:clrChange>
          </a:blip>
          <a:stretch>
            <a:fillRect/>
          </a:stretch>
        </p:blipFill>
        <p:spPr>
          <a:xfrm>
            <a:off x="80417" y="2627889"/>
            <a:ext cx="2817566" cy="1820999"/>
          </a:xfrm>
          <a:prstGeom prst="rect">
            <a:avLst/>
          </a:prstGeom>
          <a:ln>
            <a:noFill/>
          </a:ln>
        </p:spPr>
      </p:pic>
      <p:pic>
        <p:nvPicPr>
          <p:cNvPr id="11" name="Picture 10">
            <a:extLst>
              <a:ext uri="{FF2B5EF4-FFF2-40B4-BE49-F238E27FC236}">
                <a16:creationId xmlns:a16="http://schemas.microsoft.com/office/drawing/2014/main" id="{107FAE44-C164-835A-A409-B81F4AB521E7}"/>
              </a:ext>
            </a:extLst>
          </p:cNvPr>
          <p:cNvPicPr>
            <a:picLocks noChangeAspect="1"/>
          </p:cNvPicPr>
          <p:nvPr/>
        </p:nvPicPr>
        <p:blipFill rotWithShape="1">
          <a:blip r:embed="rId10">
            <a:clrChange>
              <a:clrFrom>
                <a:srgbClr val="FFFFFF"/>
              </a:clrFrom>
              <a:clrTo>
                <a:srgbClr val="FFFFFF">
                  <a:alpha val="0"/>
                </a:srgbClr>
              </a:clrTo>
            </a:clrChange>
          </a:blip>
          <a:srcRect l="12377" t="14982" r="7042" b="14983"/>
          <a:stretch/>
        </p:blipFill>
        <p:spPr>
          <a:xfrm>
            <a:off x="1631669" y="5050333"/>
            <a:ext cx="2673352" cy="1914525"/>
          </a:xfrm>
          <a:prstGeom prst="rect">
            <a:avLst/>
          </a:prstGeom>
          <a:ln>
            <a:noFill/>
          </a:ln>
        </p:spPr>
      </p:pic>
    </p:spTree>
    <p:extLst>
      <p:ext uri="{BB962C8B-B14F-4D97-AF65-F5344CB8AC3E}">
        <p14:creationId xmlns:p14="http://schemas.microsoft.com/office/powerpoint/2010/main" val="3570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2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childTnLst>
                          </p:cTn>
                        </p:par>
                        <p:par>
                          <p:cTn id="12" fill="hold">
                            <p:stCondLst>
                              <p:cond delay="1700"/>
                            </p:stCondLst>
                            <p:childTnLst>
                              <p:par>
                                <p:cTn id="13" presetID="10" presetClass="entr" presetSubtype="0" fill="hold" nodeType="afterEffect">
                                  <p:stCondLst>
                                    <p:cond delay="2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2900"/>
                            </p:stCondLst>
                            <p:childTnLst>
                              <p:par>
                                <p:cTn id="17" presetID="10" presetClass="entr" presetSubtype="0" fill="hold" nodeType="afterEffect">
                                  <p:stCondLst>
                                    <p:cond delay="2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4100"/>
                            </p:stCondLst>
                            <p:childTnLst>
                              <p:par>
                                <p:cTn id="21" presetID="10" presetClass="entr" presetSubtype="0" fill="hold" nodeType="afterEffect">
                                  <p:stCondLst>
                                    <p:cond delay="2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p:stCondLst>
                              <p:cond delay="5300"/>
                            </p:stCondLst>
                            <p:childTnLst>
                              <p:par>
                                <p:cTn id="25" presetID="10" presetClass="entr" presetSubtype="0" fill="hold" nodeType="afterEffect">
                                  <p:stCondLst>
                                    <p:cond delay="2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par>
                          <p:cTn id="28" fill="hold">
                            <p:stCondLst>
                              <p:cond delay="6500"/>
                            </p:stCondLst>
                            <p:childTnLst>
                              <p:par>
                                <p:cTn id="29" presetID="10" presetClass="entr" presetSubtype="0" fill="hold" nodeType="afterEffect">
                                  <p:stCondLst>
                                    <p:cond delay="2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30</a:t>
            </a:fld>
            <a:endParaRPr lang="en-US"/>
          </a:p>
        </p:txBody>
      </p:sp>
      <p:sp>
        <p:nvSpPr>
          <p:cNvPr id="4" name="TextBox 3">
            <a:extLst>
              <a:ext uri="{FF2B5EF4-FFF2-40B4-BE49-F238E27FC236}">
                <a16:creationId xmlns:a16="http://schemas.microsoft.com/office/drawing/2014/main" id="{4742326C-3E11-043F-B7DB-3FA5AECEC9A4}"/>
              </a:ext>
            </a:extLst>
          </p:cNvPr>
          <p:cNvSpPr txBox="1"/>
          <p:nvPr/>
        </p:nvSpPr>
        <p:spPr>
          <a:xfrm>
            <a:off x="0" y="6447205"/>
            <a:ext cx="12154356"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https://books.google.com/books?id=B8O5DQkk39YC&amp;printsec=frontcover#v=onepage&amp;q&amp;f=false</a:t>
            </a:r>
          </a:p>
        </p:txBody>
      </p:sp>
      <p:sp>
        <p:nvSpPr>
          <p:cNvPr id="7" name="TextBox 6">
            <a:extLst>
              <a:ext uri="{FF2B5EF4-FFF2-40B4-BE49-F238E27FC236}">
                <a16:creationId xmlns:a16="http://schemas.microsoft.com/office/drawing/2014/main" id="{DFEBAF10-FE51-6AC9-83F3-100795C94063}"/>
              </a:ext>
            </a:extLst>
          </p:cNvPr>
          <p:cNvSpPr txBox="1"/>
          <p:nvPr/>
        </p:nvSpPr>
        <p:spPr>
          <a:xfrm>
            <a:off x="2627392" y="4699510"/>
            <a:ext cx="6854983" cy="1384995"/>
          </a:xfrm>
          <a:prstGeom prst="rect">
            <a:avLst/>
          </a:prstGeom>
          <a:noFill/>
        </p:spPr>
        <p:txBody>
          <a:bodyPr wrap="square">
            <a:spAutoFit/>
          </a:bodyPr>
          <a:lstStyle/>
          <a:p>
            <a:pPr algn="ctr"/>
            <a:r>
              <a:rPr lang="en-US" sz="2800" b="1" u="sng" dirty="0">
                <a:latin typeface="Arial" panose="020B0604020202020204" pitchFamily="34" charset="0"/>
                <a:cs typeface="Arial" panose="020B0604020202020204" pitchFamily="34" charset="0"/>
              </a:rPr>
              <a:t>Domitian’s official title on Greek coins</a:t>
            </a:r>
          </a:p>
          <a:p>
            <a:pPr algn="ctr"/>
            <a:r>
              <a:rPr lang="en-US" sz="2800" b="1" i="0" dirty="0">
                <a:solidFill>
                  <a:srgbClr val="C00000"/>
                </a:solidFill>
                <a:effectLst/>
                <a:latin typeface="Courier New" panose="02070309020205020404" pitchFamily="49" charset="0"/>
                <a:cs typeface="Courier New" panose="02070309020205020404" pitchFamily="49" charset="0"/>
              </a:rPr>
              <a:t>“</a:t>
            </a:r>
            <a:r>
              <a:rPr lang="el-GR" sz="2800" b="1" i="0" dirty="0">
                <a:solidFill>
                  <a:srgbClr val="C00000"/>
                </a:solidFill>
                <a:effectLst/>
                <a:latin typeface="Courier New" panose="02070309020205020404" pitchFamily="49" charset="0"/>
                <a:cs typeface="Courier New" panose="02070309020205020404" pitchFamily="49" charset="0"/>
              </a:rPr>
              <a:t>Α ΚΑΙ ΔΟΜΕΤ ΣΕΒ ΓΕ</a:t>
            </a:r>
            <a:r>
              <a:rPr lang="en-US" sz="2800" b="1" i="0" dirty="0">
                <a:solidFill>
                  <a:srgbClr val="C00000"/>
                </a:solidFill>
                <a:effectLst/>
                <a:latin typeface="Courier New" panose="02070309020205020404" pitchFamily="49" charset="0"/>
                <a:cs typeface="Courier New" panose="02070309020205020404" pitchFamily="49" charset="0"/>
              </a:rPr>
              <a:t>” (Gr)</a:t>
            </a:r>
            <a:endParaRPr lang="en-US" sz="2800" b="1" dirty="0">
              <a:solidFill>
                <a:srgbClr val="C00000"/>
              </a:solidFill>
              <a:latin typeface="Courier New" panose="02070309020205020404" pitchFamily="49" charset="0"/>
              <a:cs typeface="Courier New" panose="02070309020205020404" pitchFamily="49" charset="0"/>
            </a:endParaRPr>
          </a:p>
          <a:p>
            <a:pPr algn="ctr"/>
            <a:r>
              <a:rPr lang="en-US" sz="2800" b="1" i="0" dirty="0">
                <a:effectLst/>
                <a:latin typeface="Courier New" panose="02070309020205020404" pitchFamily="49" charset="0"/>
                <a:cs typeface="Courier New" panose="02070309020205020404" pitchFamily="49" charset="0"/>
              </a:rPr>
              <a:t>“A KAI DOMET SEB GE” (</a:t>
            </a:r>
            <a:r>
              <a:rPr lang="en-US" sz="2800" b="1" i="0" dirty="0" err="1">
                <a:effectLst/>
                <a:latin typeface="Courier New" panose="02070309020205020404" pitchFamily="49" charset="0"/>
                <a:cs typeface="Courier New" panose="02070309020205020404" pitchFamily="49" charset="0"/>
              </a:rPr>
              <a:t>En</a:t>
            </a:r>
            <a:r>
              <a:rPr lang="en-US" sz="2800" b="1" i="0" dirty="0">
                <a:effectLst/>
                <a:latin typeface="Courier New" panose="02070309020205020404" pitchFamily="49" charset="0"/>
                <a:cs typeface="Courier New" panose="02070309020205020404" pitchFamily="49" charset="0"/>
              </a:rPr>
              <a:t>)</a:t>
            </a:r>
          </a:p>
        </p:txBody>
      </p:sp>
      <p:sp>
        <p:nvSpPr>
          <p:cNvPr id="8" name="Rectangle 7">
            <a:extLst>
              <a:ext uri="{FF2B5EF4-FFF2-40B4-BE49-F238E27FC236}">
                <a16:creationId xmlns:a16="http://schemas.microsoft.com/office/drawing/2014/main" id="{1150C1E7-C778-148C-04D1-F6E4E82B07F3}"/>
              </a:ext>
            </a:extLst>
          </p:cNvPr>
          <p:cNvSpPr>
            <a:spLocks noChangeArrowheads="1"/>
          </p:cNvSpPr>
          <p:nvPr/>
        </p:nvSpPr>
        <p:spPr bwMode="auto">
          <a:xfrm>
            <a:off x="-8178" y="6412048"/>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2E707830-22DD-A647-71D5-5653B88EA748}"/>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13 - “666”</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2212AD8-4736-57C2-9530-D0EC36ABA3AF}"/>
              </a:ext>
            </a:extLst>
          </p:cNvPr>
          <p:cNvSpPr txBox="1"/>
          <p:nvPr/>
        </p:nvSpPr>
        <p:spPr>
          <a:xfrm>
            <a:off x="-10048" y="618550"/>
            <a:ext cx="12198947" cy="3847207"/>
          </a:xfrm>
          <a:prstGeom prst="rect">
            <a:avLst/>
          </a:prstGeom>
          <a:solidFill>
            <a:schemeClr val="bg1">
              <a:lumMod val="95000"/>
            </a:schemeClr>
          </a:solidFill>
          <a:ln>
            <a:solidFill>
              <a:schemeClr val="tx1"/>
            </a:solidFill>
          </a:ln>
        </p:spPr>
        <p:txBody>
          <a:bodyPr wrap="square">
            <a:spAutoFit/>
          </a:bodyPr>
          <a:lstStyle/>
          <a:p>
            <a:r>
              <a:rPr lang="en-US" sz="2800" b="1" dirty="0">
                <a:latin typeface="Arial" panose="020B0604020202020204" pitchFamily="34" charset="0"/>
                <a:cs typeface="Arial" panose="020B0604020202020204" pitchFamily="34" charset="0"/>
              </a:rPr>
              <a:t>A designation for the emperor Domitian that sometimes appeared on Greek coins also adds to 666:</a:t>
            </a:r>
          </a:p>
          <a:p>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an abbreviation for </a:t>
            </a:r>
            <a:r>
              <a:rPr lang="en-US" sz="2800" b="1" i="1" u="sng" dirty="0">
                <a:solidFill>
                  <a:srgbClr val="C00000"/>
                </a:solidFill>
                <a:latin typeface="Arial" panose="020B0604020202020204" pitchFamily="34" charset="0"/>
                <a:cs typeface="Arial" panose="020B0604020202020204" pitchFamily="34" charset="0"/>
              </a:rPr>
              <a:t>“</a:t>
            </a:r>
            <a:r>
              <a:rPr lang="en-US" sz="2800" b="1" i="1" u="sng" dirty="0" err="1">
                <a:solidFill>
                  <a:srgbClr val="C00000"/>
                </a:solidFill>
                <a:latin typeface="Arial" panose="020B0604020202020204" pitchFamily="34" charset="0"/>
                <a:cs typeface="Arial" panose="020B0604020202020204" pitchFamily="34" charset="0"/>
              </a:rPr>
              <a:t>Autokrator</a:t>
            </a:r>
            <a:r>
              <a:rPr lang="en-US" sz="2800" b="1" i="1" u="sng" dirty="0">
                <a:solidFill>
                  <a:srgbClr val="C00000"/>
                </a:solidFill>
                <a:latin typeface="Arial" panose="020B0604020202020204" pitchFamily="34" charset="0"/>
                <a:cs typeface="Arial" panose="020B0604020202020204" pitchFamily="34" charset="0"/>
              </a:rPr>
              <a:t> </a:t>
            </a:r>
            <a:r>
              <a:rPr lang="en-US" sz="2800" b="1" i="1" u="sng" dirty="0" err="1">
                <a:solidFill>
                  <a:srgbClr val="C00000"/>
                </a:solidFill>
                <a:latin typeface="Arial" panose="020B0604020202020204" pitchFamily="34" charset="0"/>
                <a:cs typeface="Arial" panose="020B0604020202020204" pitchFamily="34" charset="0"/>
              </a:rPr>
              <a:t>Kaisar</a:t>
            </a:r>
            <a:r>
              <a:rPr lang="en-US" sz="2800" b="1" i="1" u="sng" dirty="0">
                <a:solidFill>
                  <a:srgbClr val="C00000"/>
                </a:solidFill>
                <a:latin typeface="Arial" panose="020B0604020202020204" pitchFamily="34" charset="0"/>
                <a:cs typeface="Arial" panose="020B0604020202020204" pitchFamily="34" charset="0"/>
              </a:rPr>
              <a:t> </a:t>
            </a:r>
            <a:r>
              <a:rPr lang="en-US" sz="2800" b="1" i="1" u="sng" dirty="0" err="1">
                <a:solidFill>
                  <a:srgbClr val="C00000"/>
                </a:solidFill>
                <a:latin typeface="Arial" panose="020B0604020202020204" pitchFamily="34" charset="0"/>
                <a:cs typeface="Arial" panose="020B0604020202020204" pitchFamily="34" charset="0"/>
              </a:rPr>
              <a:t>Dometianos</a:t>
            </a:r>
            <a:r>
              <a:rPr lang="en-US" sz="2800" b="1" i="1" u="sng" dirty="0">
                <a:solidFill>
                  <a:srgbClr val="C00000"/>
                </a:solidFill>
                <a:latin typeface="Arial" panose="020B0604020202020204" pitchFamily="34" charset="0"/>
                <a:cs typeface="Arial" panose="020B0604020202020204" pitchFamily="34" charset="0"/>
              </a:rPr>
              <a:t> </a:t>
            </a:r>
            <a:r>
              <a:rPr lang="en-US" sz="2800" b="1" i="1" u="sng" dirty="0" err="1">
                <a:solidFill>
                  <a:srgbClr val="C00000"/>
                </a:solidFill>
                <a:latin typeface="Arial" panose="020B0604020202020204" pitchFamily="34" charset="0"/>
                <a:cs typeface="Arial" panose="020B0604020202020204" pitchFamily="34" charset="0"/>
              </a:rPr>
              <a:t>Sebastos</a:t>
            </a:r>
            <a:r>
              <a:rPr lang="en-US" sz="2800" b="1" i="1" u="sng" dirty="0">
                <a:solidFill>
                  <a:srgbClr val="C00000"/>
                </a:solidFill>
                <a:latin typeface="Arial" panose="020B0604020202020204" pitchFamily="34" charset="0"/>
                <a:cs typeface="Arial" panose="020B0604020202020204" pitchFamily="34" charset="0"/>
              </a:rPr>
              <a:t> </a:t>
            </a:r>
            <a:r>
              <a:rPr lang="en-US" sz="2800" b="1" i="1" u="sng" dirty="0" err="1">
                <a:solidFill>
                  <a:srgbClr val="C00000"/>
                </a:solidFill>
                <a:latin typeface="Arial" panose="020B0604020202020204" pitchFamily="34" charset="0"/>
                <a:cs typeface="Arial" panose="020B0604020202020204" pitchFamily="34" charset="0"/>
              </a:rPr>
              <a:t>Germanikos</a:t>
            </a:r>
            <a:r>
              <a:rPr lang="en-US" sz="2800" b="1" i="1" u="sng" dirty="0">
                <a:solidFill>
                  <a:srgbClr val="C000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 “Emperor Caesar Domitian Augustus Germanicus”</a:t>
            </a:r>
          </a:p>
          <a:p>
            <a:endParaRPr lang="en-US" sz="1100" b="1" dirty="0">
              <a:latin typeface="Arial" panose="020B0604020202020204" pitchFamily="34" charset="0"/>
              <a:cs typeface="Arial" panose="020B0604020202020204" pitchFamily="34" charset="0"/>
            </a:endParaRPr>
          </a:p>
          <a:p>
            <a:pPr algn="r"/>
            <a:r>
              <a:rPr lang="en-US" sz="2000" b="1" dirty="0">
                <a:latin typeface="Arial" panose="020B0604020202020204" pitchFamily="34" charset="0"/>
                <a:cs typeface="Arial" panose="020B0604020202020204" pitchFamily="34" charset="0"/>
              </a:rPr>
              <a:t>“Introducing the New Testament:</a:t>
            </a:r>
          </a:p>
          <a:p>
            <a:pPr algn="r"/>
            <a:r>
              <a:rPr lang="en-US" sz="2000" b="1" dirty="0">
                <a:latin typeface="Arial" panose="020B0604020202020204" pitchFamily="34" charset="0"/>
                <a:cs typeface="Arial" panose="020B0604020202020204" pitchFamily="34" charset="0"/>
              </a:rPr>
              <a:t>A Historical, Literary, and Theological Survey”</a:t>
            </a:r>
          </a:p>
          <a:p>
            <a:pPr algn="r"/>
            <a:r>
              <a:rPr lang="en-US" sz="2000" b="1" dirty="0">
                <a:latin typeface="Arial" panose="020B0604020202020204" pitchFamily="34" charset="0"/>
                <a:cs typeface="Arial" panose="020B0604020202020204" pitchFamily="34" charset="0"/>
              </a:rPr>
              <a:t>Mark Allan Powell</a:t>
            </a:r>
          </a:p>
        </p:txBody>
      </p:sp>
      <p:pic>
        <p:nvPicPr>
          <p:cNvPr id="10" name="Picture 9">
            <a:extLst>
              <a:ext uri="{FF2B5EF4-FFF2-40B4-BE49-F238E27FC236}">
                <a16:creationId xmlns:a16="http://schemas.microsoft.com/office/drawing/2014/main" id="{08C304D2-8481-2801-2460-2C61FE2C132E}"/>
              </a:ext>
            </a:extLst>
          </p:cNvPr>
          <p:cNvPicPr>
            <a:picLocks noChangeAspect="1"/>
          </p:cNvPicPr>
          <p:nvPr/>
        </p:nvPicPr>
        <p:blipFill rotWithShape="1">
          <a:blip r:embed="rId3">
            <a:clrChange>
              <a:clrFrom>
                <a:srgbClr val="FFFFFF"/>
              </a:clrFrom>
              <a:clrTo>
                <a:srgbClr val="FFFFFF">
                  <a:alpha val="0"/>
                </a:srgbClr>
              </a:clrTo>
            </a:clrChange>
          </a:blip>
          <a:srcRect l="42157" t="30105" r="28931" b="50754"/>
          <a:stretch/>
        </p:blipFill>
        <p:spPr>
          <a:xfrm>
            <a:off x="2627392" y="1670380"/>
            <a:ext cx="6096962" cy="691659"/>
          </a:xfrm>
          <a:prstGeom prst="rect">
            <a:avLst/>
          </a:prstGeom>
          <a:noFill/>
        </p:spPr>
      </p:pic>
    </p:spTree>
    <p:extLst>
      <p:ext uri="{BB962C8B-B14F-4D97-AF65-F5344CB8AC3E}">
        <p14:creationId xmlns:p14="http://schemas.microsoft.com/office/powerpoint/2010/main" val="117878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13 - “666”</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D1A27F-72A6-06F5-5836-78480B8EA479}"/>
              </a:ext>
            </a:extLst>
          </p:cNvPr>
          <p:cNvSpPr txBox="1"/>
          <p:nvPr/>
        </p:nvSpPr>
        <p:spPr>
          <a:xfrm>
            <a:off x="2701318" y="6281268"/>
            <a:ext cx="9490682" cy="461665"/>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https://petergoeman.com/the-mark-of-the-beast-666-and-nero-rev-1318/</a:t>
            </a:r>
          </a:p>
          <a:p>
            <a:r>
              <a:rPr lang="en-US" sz="1200" b="1" dirty="0">
                <a:latin typeface="Arial" panose="020B0604020202020204" pitchFamily="34" charset="0"/>
                <a:cs typeface="Arial" panose="020B0604020202020204" pitchFamily="34" charset="0"/>
              </a:rPr>
              <a:t>https://www.reddit.com/r/AcademicBiblical/comments/dkg2l7/are_scholars_in_agreement_that_666_refers_to_nero/</a:t>
            </a:r>
          </a:p>
        </p:txBody>
      </p:sp>
      <p:sp>
        <p:nvSpPr>
          <p:cNvPr id="5" name="TextBox 4">
            <a:extLst>
              <a:ext uri="{FF2B5EF4-FFF2-40B4-BE49-F238E27FC236}">
                <a16:creationId xmlns:a16="http://schemas.microsoft.com/office/drawing/2014/main" id="{18D8F543-2F30-DC35-04BD-DF3D0FEDEEF9}"/>
              </a:ext>
            </a:extLst>
          </p:cNvPr>
          <p:cNvSpPr txBox="1"/>
          <p:nvPr/>
        </p:nvSpPr>
        <p:spPr>
          <a:xfrm>
            <a:off x="4007465" y="659826"/>
            <a:ext cx="6413787" cy="1384995"/>
          </a:xfrm>
          <a:prstGeom prst="rect">
            <a:avLst/>
          </a:prstGeom>
          <a:noFill/>
        </p:spPr>
        <p:txBody>
          <a:bodyPr wrap="square">
            <a:spAutoFit/>
          </a:bodyPr>
          <a:lstStyle/>
          <a:p>
            <a:pPr algn="ctr"/>
            <a:r>
              <a:rPr lang="en-US" sz="2800" b="1" u="sng" dirty="0">
                <a:latin typeface="Arial" panose="020B0604020202020204" pitchFamily="34" charset="0"/>
                <a:cs typeface="Arial" panose="020B0604020202020204" pitchFamily="34" charset="0"/>
              </a:rPr>
              <a:t>Domitian’s official title on Gr coins</a:t>
            </a:r>
          </a:p>
          <a:p>
            <a:pPr algn="ctr"/>
            <a:r>
              <a:rPr lang="en-US" sz="2800" b="1" i="0" dirty="0">
                <a:solidFill>
                  <a:srgbClr val="C00000"/>
                </a:solidFill>
                <a:effectLst/>
                <a:latin typeface="Courier New" panose="02070309020205020404" pitchFamily="49" charset="0"/>
                <a:cs typeface="Courier New" panose="02070309020205020404" pitchFamily="49" charset="0"/>
              </a:rPr>
              <a:t>“</a:t>
            </a:r>
            <a:r>
              <a:rPr lang="el-GR" sz="2800" b="1" i="0" dirty="0">
                <a:solidFill>
                  <a:srgbClr val="C00000"/>
                </a:solidFill>
                <a:effectLst/>
                <a:latin typeface="Courier New" panose="02070309020205020404" pitchFamily="49" charset="0"/>
                <a:cs typeface="Courier New" panose="02070309020205020404" pitchFamily="49" charset="0"/>
              </a:rPr>
              <a:t>Α ΚΑΙ ΔΟΜΕΤ ΣΕΒ ΓΕ</a:t>
            </a:r>
            <a:r>
              <a:rPr lang="en-US" sz="2800" b="1" i="0" dirty="0">
                <a:solidFill>
                  <a:srgbClr val="C00000"/>
                </a:solidFill>
                <a:effectLst/>
                <a:latin typeface="Courier New" panose="02070309020205020404" pitchFamily="49" charset="0"/>
                <a:cs typeface="Courier New" panose="02070309020205020404" pitchFamily="49" charset="0"/>
              </a:rPr>
              <a:t>” (Gr)</a:t>
            </a:r>
            <a:endParaRPr lang="en-US" sz="2800" b="1" dirty="0">
              <a:solidFill>
                <a:srgbClr val="C00000"/>
              </a:solidFill>
              <a:latin typeface="Courier New" panose="02070309020205020404" pitchFamily="49" charset="0"/>
              <a:cs typeface="Courier New" panose="02070309020205020404" pitchFamily="49" charset="0"/>
            </a:endParaRPr>
          </a:p>
          <a:p>
            <a:pPr algn="ctr"/>
            <a:r>
              <a:rPr lang="en-US" sz="2800" b="1" i="0" dirty="0">
                <a:effectLst/>
                <a:latin typeface="Courier New" panose="02070309020205020404" pitchFamily="49" charset="0"/>
                <a:cs typeface="Courier New" panose="02070309020205020404" pitchFamily="49" charset="0"/>
              </a:rPr>
              <a:t>“A KAI DOMET SEB GE” (En)</a:t>
            </a:r>
          </a:p>
        </p:txBody>
      </p:sp>
      <p:grpSp>
        <p:nvGrpSpPr>
          <p:cNvPr id="12" name="Group 11">
            <a:extLst>
              <a:ext uri="{FF2B5EF4-FFF2-40B4-BE49-F238E27FC236}">
                <a16:creationId xmlns:a16="http://schemas.microsoft.com/office/drawing/2014/main" id="{8AE4E665-C3CE-DA25-9C56-200912CBC3B3}"/>
              </a:ext>
            </a:extLst>
          </p:cNvPr>
          <p:cNvGrpSpPr/>
          <p:nvPr/>
        </p:nvGrpSpPr>
        <p:grpSpPr>
          <a:xfrm>
            <a:off x="7228889" y="2321652"/>
            <a:ext cx="3102889" cy="3416320"/>
            <a:chOff x="7156319" y="2321652"/>
            <a:chExt cx="3102889" cy="3416320"/>
          </a:xfrm>
        </p:grpSpPr>
        <p:sp>
          <p:nvSpPr>
            <p:cNvPr id="6" name="TextBox 5">
              <a:extLst>
                <a:ext uri="{FF2B5EF4-FFF2-40B4-BE49-F238E27FC236}">
                  <a16:creationId xmlns:a16="http://schemas.microsoft.com/office/drawing/2014/main" id="{EE0FD3C3-7F97-1B3F-C8A7-71C6D11B499E}"/>
                </a:ext>
              </a:extLst>
            </p:cNvPr>
            <p:cNvSpPr txBox="1"/>
            <p:nvPr/>
          </p:nvSpPr>
          <p:spPr>
            <a:xfrm>
              <a:off x="9159615" y="2321652"/>
              <a:ext cx="1099593" cy="3416320"/>
            </a:xfrm>
            <a:prstGeom prst="rect">
              <a:avLst/>
            </a:prstGeom>
            <a:solidFill>
              <a:schemeClr val="bg1">
                <a:lumMod val="95000"/>
              </a:schemeClr>
            </a:solidFill>
          </p:spPr>
          <p:txBody>
            <a:bodyPr wrap="square">
              <a:spAutoFit/>
            </a:bodyPr>
            <a:lstStyle/>
            <a:p>
              <a:pPr algn="r"/>
              <a:r>
                <a:rPr lang="en-US" sz="2400" b="1" dirty="0">
                  <a:solidFill>
                    <a:srgbClr val="464646"/>
                  </a:solidFill>
                  <a:latin typeface="Courier New" panose="02070309020205020404" pitchFamily="49" charset="0"/>
                  <a:cs typeface="Courier New" panose="02070309020205020404" pitchFamily="49" charset="0"/>
                </a:rPr>
                <a:t>+   5</a:t>
              </a:r>
            </a:p>
            <a:p>
              <a:pPr algn="r"/>
              <a:r>
                <a:rPr lang="en-US" sz="2400" b="1" i="0" dirty="0">
                  <a:solidFill>
                    <a:srgbClr val="464646"/>
                  </a:solidFill>
                  <a:effectLst/>
                  <a:latin typeface="Courier New" panose="02070309020205020404" pitchFamily="49" charset="0"/>
                  <a:cs typeface="Courier New" panose="02070309020205020404" pitchFamily="49" charset="0"/>
                </a:rPr>
                <a:t>+ 300</a:t>
              </a:r>
            </a:p>
            <a:p>
              <a:pPr algn="r"/>
              <a:r>
                <a:rPr lang="en-US" sz="2400" b="1" dirty="0">
                  <a:solidFill>
                    <a:srgbClr val="464646"/>
                  </a:solidFill>
                  <a:latin typeface="Courier New" panose="02070309020205020404" pitchFamily="49" charset="0"/>
                  <a:cs typeface="Courier New" panose="02070309020205020404" pitchFamily="49" charset="0"/>
                </a:rPr>
                <a:t>+ 200</a:t>
              </a:r>
            </a:p>
            <a:p>
              <a:pPr algn="r"/>
              <a:r>
                <a:rPr lang="en-US" sz="2400" b="1" i="0" dirty="0">
                  <a:solidFill>
                    <a:srgbClr val="464646"/>
                  </a:solidFill>
                  <a:effectLst/>
                  <a:latin typeface="Courier New" panose="02070309020205020404" pitchFamily="49" charset="0"/>
                  <a:cs typeface="Courier New" panose="02070309020205020404" pitchFamily="49" charset="0"/>
                </a:rPr>
                <a:t>+   5</a:t>
              </a:r>
            </a:p>
            <a:p>
              <a:pPr algn="r"/>
              <a:r>
                <a:rPr lang="en-US" sz="2400" b="1" dirty="0">
                  <a:solidFill>
                    <a:srgbClr val="464646"/>
                  </a:solidFill>
                  <a:latin typeface="Courier New" panose="02070309020205020404" pitchFamily="49" charset="0"/>
                  <a:cs typeface="Courier New" panose="02070309020205020404" pitchFamily="49" charset="0"/>
                </a:rPr>
                <a:t>+   2</a:t>
              </a:r>
            </a:p>
            <a:p>
              <a:pPr algn="r"/>
              <a:r>
                <a:rPr lang="en-US" sz="2400" b="1" i="0" dirty="0">
                  <a:solidFill>
                    <a:srgbClr val="464646"/>
                  </a:solidFill>
                  <a:effectLst/>
                  <a:latin typeface="Courier New" panose="02070309020205020404" pitchFamily="49" charset="0"/>
                  <a:cs typeface="Courier New" panose="02070309020205020404" pitchFamily="49" charset="0"/>
                </a:rPr>
                <a:t>+   3</a:t>
              </a:r>
            </a:p>
            <a:p>
              <a:pPr algn="r"/>
              <a:r>
                <a:rPr lang="en-US" sz="2400" b="1" dirty="0">
                  <a:solidFill>
                    <a:srgbClr val="464646"/>
                  </a:solidFill>
                  <a:latin typeface="Courier New" panose="02070309020205020404" pitchFamily="49" charset="0"/>
                  <a:cs typeface="Courier New" panose="02070309020205020404" pitchFamily="49" charset="0"/>
                </a:rPr>
                <a:t>+   5</a:t>
              </a:r>
            </a:p>
            <a:p>
              <a:pPr marL="0" indent="0" algn="r">
                <a:buClr>
                  <a:schemeClr val="tx1"/>
                </a:buClr>
                <a:buNone/>
                <a:defRPr/>
              </a:pPr>
              <a:r>
                <a:rPr lang="en-US" sz="2400" b="1" dirty="0">
                  <a:latin typeface="Courier New" panose="02070309020205020404" pitchFamily="49" charset="0"/>
                  <a:cs typeface="Courier New" panose="02070309020205020404" pitchFamily="49" charset="0"/>
                </a:rPr>
                <a:t>-----</a:t>
              </a:r>
            </a:p>
            <a:p>
              <a:pPr marL="0" indent="0" algn="r">
                <a:buClr>
                  <a:schemeClr val="tx1"/>
                </a:buClr>
                <a:buNone/>
                <a:defRPr/>
              </a:pPr>
              <a:r>
                <a:rPr lang="en-US" sz="2400" b="1" dirty="0">
                  <a:solidFill>
                    <a:srgbClr val="C00000"/>
                  </a:solidFill>
                  <a:latin typeface="Courier New" panose="02070309020205020404" pitchFamily="49" charset="0"/>
                  <a:cs typeface="Courier New" panose="02070309020205020404" pitchFamily="49" charset="0"/>
                </a:rPr>
                <a:t>666</a:t>
              </a:r>
              <a:endParaRPr lang="en-US" sz="2400" b="1" i="0" dirty="0">
                <a:solidFill>
                  <a:srgbClr val="C00000"/>
                </a:solidFill>
                <a:effectLst/>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5B6C2FAF-2F29-B1EB-6B20-9B187B69627C}"/>
                </a:ext>
              </a:extLst>
            </p:cNvPr>
            <p:cNvSpPr txBox="1"/>
            <p:nvPr/>
          </p:nvSpPr>
          <p:spPr>
            <a:xfrm>
              <a:off x="7156319" y="2321652"/>
              <a:ext cx="2003296" cy="2677656"/>
            </a:xfrm>
            <a:prstGeom prst="rect">
              <a:avLst/>
            </a:prstGeom>
            <a:solidFill>
              <a:schemeClr val="bg1">
                <a:lumMod val="95000"/>
              </a:schemeClr>
            </a:solidFill>
          </p:spPr>
          <p:txBody>
            <a:bodyPr wrap="square">
              <a:spAutoFit/>
            </a:bodyPr>
            <a:lstStyle/>
            <a:p>
              <a:r>
                <a:rPr lang="el-GR" sz="2400" b="1" i="0" dirty="0">
                  <a:effectLst/>
                  <a:latin typeface="Courier New" panose="02070309020205020404" pitchFamily="49" charset="0"/>
                  <a:cs typeface="Courier New" panose="02070309020205020404" pitchFamily="49" charset="0"/>
                </a:rPr>
                <a:t>Ε</a:t>
              </a:r>
              <a:r>
                <a:rPr lang="en-US" sz="2400" b="1" i="0" dirty="0">
                  <a:effectLst/>
                  <a:latin typeface="Courier New" panose="02070309020205020404" pitchFamily="49" charset="0"/>
                  <a:cs typeface="Courier New" panose="02070309020205020404" pitchFamily="49" charset="0"/>
                </a:rPr>
                <a:t>psilon</a:t>
              </a:r>
              <a:r>
                <a:rPr lang="el-GR" sz="2400" b="1" dirty="0">
                  <a:latin typeface="Courier New" panose="02070309020205020404" pitchFamily="49" charset="0"/>
                  <a:cs typeface="Courier New" panose="02070309020205020404" pitchFamily="49" charset="0"/>
                </a:rPr>
                <a:t> </a:t>
              </a:r>
              <a:r>
                <a:rPr lang="el-GR" sz="2400" b="1" dirty="0">
                  <a:solidFill>
                    <a:srgbClr val="C00000"/>
                  </a:solidFill>
                  <a:latin typeface="Courier New" panose="02070309020205020404" pitchFamily="49" charset="0"/>
                  <a:cs typeface="Courier New" panose="02070309020205020404" pitchFamily="49" charset="0"/>
                </a:rPr>
                <a:t>Ε</a:t>
              </a:r>
              <a:endParaRPr lang="en-US" sz="2400" b="1" i="0" dirty="0">
                <a:solidFill>
                  <a:srgbClr val="464646"/>
                </a:solidFill>
                <a:effectLst/>
                <a:latin typeface="Courier New" panose="02070309020205020404" pitchFamily="49" charset="0"/>
                <a:cs typeface="Courier New" panose="02070309020205020404" pitchFamily="49" charset="0"/>
              </a:endParaRPr>
            </a:p>
            <a:p>
              <a:r>
                <a:rPr lang="el-GR" sz="2400" b="1" i="0" dirty="0">
                  <a:effectLst/>
                  <a:latin typeface="Courier New" panose="02070309020205020404" pitchFamily="49" charset="0"/>
                  <a:cs typeface="Courier New" panose="02070309020205020404" pitchFamily="49" charset="0"/>
                </a:rPr>
                <a:t>Τ</a:t>
              </a:r>
              <a:r>
                <a:rPr lang="en-US" sz="2400" b="1" i="0" dirty="0">
                  <a:effectLst/>
                  <a:latin typeface="Courier New" panose="02070309020205020404" pitchFamily="49" charset="0"/>
                  <a:cs typeface="Courier New" panose="02070309020205020404" pitchFamily="49" charset="0"/>
                </a:rPr>
                <a:t>au</a:t>
              </a:r>
              <a:r>
                <a:rPr lang="el-GR" sz="2400" b="1" dirty="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    </a:t>
              </a:r>
              <a:r>
                <a:rPr lang="el-GR" sz="2400" b="1" dirty="0">
                  <a:solidFill>
                    <a:srgbClr val="C00000"/>
                  </a:solidFill>
                  <a:latin typeface="Courier New" panose="02070309020205020404" pitchFamily="49" charset="0"/>
                  <a:cs typeface="Courier New" panose="02070309020205020404" pitchFamily="49" charset="0"/>
                </a:rPr>
                <a:t>Τ</a:t>
              </a:r>
              <a:endParaRPr lang="en-US" sz="2400" b="1" i="0" dirty="0">
                <a:solidFill>
                  <a:srgbClr val="464646"/>
                </a:solidFill>
                <a:effectLst/>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Sigma</a:t>
              </a:r>
              <a:r>
                <a:rPr lang="el-GR" sz="2400" b="1" dirty="0">
                  <a:solidFill>
                    <a:srgbClr val="C00000"/>
                  </a:solidFill>
                  <a:latin typeface="Courier New" panose="02070309020205020404" pitchFamily="49" charset="0"/>
                  <a:cs typeface="Courier New" panose="02070309020205020404" pitchFamily="49" charset="0"/>
                </a:rPr>
                <a:t> </a:t>
              </a:r>
              <a:r>
                <a:rPr lang="en-US" sz="2400" b="1" dirty="0">
                  <a:solidFill>
                    <a:srgbClr val="C00000"/>
                  </a:solidFill>
                  <a:latin typeface="Courier New" panose="02070309020205020404" pitchFamily="49" charset="0"/>
                  <a:cs typeface="Courier New" panose="02070309020205020404" pitchFamily="49" charset="0"/>
                </a:rPr>
                <a:t>  </a:t>
              </a:r>
              <a:r>
                <a:rPr lang="el-GR" sz="2400" b="1" dirty="0">
                  <a:solidFill>
                    <a:srgbClr val="C00000"/>
                  </a:solidFill>
                  <a:latin typeface="Courier New" panose="02070309020205020404" pitchFamily="49" charset="0"/>
                  <a:cs typeface="Courier New" panose="02070309020205020404" pitchFamily="49" charset="0"/>
                </a:rPr>
                <a:t>Σ</a:t>
              </a:r>
              <a:endParaRPr lang="en-US" sz="2400" b="1" i="0" dirty="0">
                <a:solidFill>
                  <a:srgbClr val="464646"/>
                </a:solidFill>
                <a:effectLst/>
                <a:latin typeface="Courier New" panose="02070309020205020404" pitchFamily="49" charset="0"/>
                <a:cs typeface="Courier New" panose="02070309020205020404" pitchFamily="49" charset="0"/>
              </a:endParaRPr>
            </a:p>
            <a:p>
              <a:r>
                <a:rPr lang="el-GR" sz="2400" b="1" i="0" dirty="0">
                  <a:effectLst/>
                  <a:latin typeface="Courier New" panose="02070309020205020404" pitchFamily="49" charset="0"/>
                  <a:cs typeface="Courier New" panose="02070309020205020404" pitchFamily="49" charset="0"/>
                </a:rPr>
                <a:t>Ε</a:t>
              </a:r>
              <a:r>
                <a:rPr lang="en-US" sz="2400" b="1" i="0" dirty="0" err="1">
                  <a:effectLst/>
                  <a:latin typeface="Courier New" panose="02070309020205020404" pitchFamily="49" charset="0"/>
                  <a:cs typeface="Courier New" panose="02070309020205020404" pitchFamily="49" charset="0"/>
                </a:rPr>
                <a:t>psilon</a:t>
              </a:r>
              <a:r>
                <a:rPr lang="en-US" sz="2400" b="1" dirty="0">
                  <a:latin typeface="Courier New" panose="02070309020205020404" pitchFamily="49" charset="0"/>
                  <a:cs typeface="Courier New" panose="02070309020205020404" pitchFamily="49" charset="0"/>
                </a:rPr>
                <a:t> </a:t>
              </a:r>
              <a:r>
                <a:rPr lang="el-GR" sz="2400" b="1" dirty="0">
                  <a:solidFill>
                    <a:srgbClr val="C00000"/>
                  </a:solidFill>
                  <a:latin typeface="Courier New" panose="02070309020205020404" pitchFamily="49" charset="0"/>
                  <a:cs typeface="Courier New" panose="02070309020205020404" pitchFamily="49" charset="0"/>
                </a:rPr>
                <a:t>Ε</a:t>
              </a:r>
              <a:endParaRPr lang="en-US" sz="2400" b="1" i="0" dirty="0">
                <a:solidFill>
                  <a:srgbClr val="464646"/>
                </a:solidFill>
                <a:effectLst/>
                <a:latin typeface="Courier New" panose="02070309020205020404" pitchFamily="49" charset="0"/>
                <a:cs typeface="Courier New" panose="02070309020205020404" pitchFamily="49" charset="0"/>
              </a:endParaRPr>
            </a:p>
            <a:p>
              <a:r>
                <a:rPr lang="el-GR" sz="2400" b="1" i="0" dirty="0">
                  <a:effectLst/>
                  <a:latin typeface="Courier New" panose="02070309020205020404" pitchFamily="49" charset="0"/>
                  <a:cs typeface="Courier New" panose="02070309020205020404" pitchFamily="49" charset="0"/>
                </a:rPr>
                <a:t>Β</a:t>
              </a:r>
              <a:r>
                <a:rPr lang="en-US" sz="2400" b="1" i="0" dirty="0">
                  <a:effectLst/>
                  <a:latin typeface="Courier New" panose="02070309020205020404" pitchFamily="49" charset="0"/>
                  <a:cs typeface="Courier New" panose="02070309020205020404" pitchFamily="49" charset="0"/>
                </a:rPr>
                <a:t>eta</a:t>
              </a:r>
              <a:r>
                <a:rPr lang="el-GR" sz="2400" b="1" dirty="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   </a:t>
              </a:r>
              <a:r>
                <a:rPr lang="el-GR" sz="2400" b="1" dirty="0">
                  <a:solidFill>
                    <a:srgbClr val="C00000"/>
                  </a:solidFill>
                  <a:latin typeface="Courier New" panose="02070309020205020404" pitchFamily="49" charset="0"/>
                  <a:cs typeface="Courier New" panose="02070309020205020404" pitchFamily="49" charset="0"/>
                </a:rPr>
                <a:t>Β</a:t>
              </a:r>
              <a:endParaRPr lang="en-US" sz="2400" b="1" i="0" dirty="0">
                <a:solidFill>
                  <a:srgbClr val="464646"/>
                </a:solidFill>
                <a:effectLst/>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Gamma</a:t>
              </a:r>
              <a:r>
                <a:rPr lang="el-GR" sz="2400" b="1" dirty="0">
                  <a:solidFill>
                    <a:srgbClr val="C00000"/>
                  </a:solidFill>
                  <a:latin typeface="Courier New" panose="02070309020205020404" pitchFamily="49" charset="0"/>
                  <a:cs typeface="Courier New" panose="02070309020205020404" pitchFamily="49" charset="0"/>
                </a:rPr>
                <a:t> </a:t>
              </a:r>
              <a:r>
                <a:rPr lang="en-US" sz="2400" b="1" dirty="0">
                  <a:solidFill>
                    <a:srgbClr val="C00000"/>
                  </a:solidFill>
                  <a:latin typeface="Courier New" panose="02070309020205020404" pitchFamily="49" charset="0"/>
                  <a:cs typeface="Courier New" panose="02070309020205020404" pitchFamily="49" charset="0"/>
                </a:rPr>
                <a:t>  </a:t>
              </a:r>
              <a:r>
                <a:rPr lang="el-GR" sz="2400" b="1" dirty="0">
                  <a:solidFill>
                    <a:srgbClr val="C00000"/>
                  </a:solidFill>
                  <a:latin typeface="Courier New" panose="02070309020205020404" pitchFamily="49" charset="0"/>
                  <a:cs typeface="Courier New" panose="02070309020205020404" pitchFamily="49" charset="0"/>
                </a:rPr>
                <a:t>Γ</a:t>
              </a:r>
              <a:endParaRPr lang="en-US" sz="2400" b="1" i="0" dirty="0">
                <a:solidFill>
                  <a:srgbClr val="464646"/>
                </a:solidFill>
                <a:effectLst/>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Epsilon</a:t>
              </a:r>
              <a:r>
                <a:rPr lang="el-GR" sz="2400" b="1" dirty="0">
                  <a:solidFill>
                    <a:srgbClr val="C00000"/>
                  </a:solidFill>
                  <a:latin typeface="Courier New" panose="02070309020205020404" pitchFamily="49" charset="0"/>
                  <a:cs typeface="Courier New" panose="02070309020205020404" pitchFamily="49" charset="0"/>
                </a:rPr>
                <a:t> Ε</a:t>
              </a:r>
              <a:endParaRPr lang="en-US" sz="2400" b="1" i="0" dirty="0">
                <a:solidFill>
                  <a:srgbClr val="464646"/>
                </a:solidFill>
                <a:effectLst/>
                <a:latin typeface="Courier New" panose="02070309020205020404" pitchFamily="49" charset="0"/>
                <a:cs typeface="Courier New" panose="02070309020205020404" pitchFamily="49" charset="0"/>
              </a:endParaRPr>
            </a:p>
          </p:txBody>
        </p:sp>
      </p:grpSp>
      <p:grpSp>
        <p:nvGrpSpPr>
          <p:cNvPr id="13" name="Group 12">
            <a:extLst>
              <a:ext uri="{FF2B5EF4-FFF2-40B4-BE49-F238E27FC236}">
                <a16:creationId xmlns:a16="http://schemas.microsoft.com/office/drawing/2014/main" id="{2045F4FA-3D9E-E97B-61EF-1C50DBDB9411}"/>
              </a:ext>
            </a:extLst>
          </p:cNvPr>
          <p:cNvGrpSpPr/>
          <p:nvPr/>
        </p:nvGrpSpPr>
        <p:grpSpPr>
          <a:xfrm>
            <a:off x="3999646" y="2321652"/>
            <a:ext cx="2961390" cy="2677656"/>
            <a:chOff x="4072216" y="2321652"/>
            <a:chExt cx="2961390" cy="2677656"/>
          </a:xfrm>
        </p:grpSpPr>
        <p:sp>
          <p:nvSpPr>
            <p:cNvPr id="7" name="TextBox 6">
              <a:extLst>
                <a:ext uri="{FF2B5EF4-FFF2-40B4-BE49-F238E27FC236}">
                  <a16:creationId xmlns:a16="http://schemas.microsoft.com/office/drawing/2014/main" id="{84C8BF1C-7890-E598-8AA2-A67B11505247}"/>
                </a:ext>
              </a:extLst>
            </p:cNvPr>
            <p:cNvSpPr txBox="1"/>
            <p:nvPr/>
          </p:nvSpPr>
          <p:spPr>
            <a:xfrm>
              <a:off x="4072216" y="2321652"/>
              <a:ext cx="1985394" cy="2677656"/>
            </a:xfrm>
            <a:prstGeom prst="rect">
              <a:avLst/>
            </a:prstGeom>
            <a:solidFill>
              <a:schemeClr val="bg1">
                <a:lumMod val="95000"/>
              </a:schemeClr>
            </a:solidFill>
          </p:spPr>
          <p:txBody>
            <a:bodyPr wrap="square">
              <a:spAutoFit/>
            </a:bodyPr>
            <a:lstStyle/>
            <a:p>
              <a:r>
                <a:rPr lang="el-GR" sz="2400" b="1" i="0" dirty="0">
                  <a:effectLst/>
                  <a:latin typeface="Courier New" panose="02070309020205020404" pitchFamily="49" charset="0"/>
                  <a:cs typeface="Courier New" panose="02070309020205020404" pitchFamily="49" charset="0"/>
                </a:rPr>
                <a:t>Α</a:t>
              </a:r>
              <a:r>
                <a:rPr lang="en-US" sz="2400" b="1" i="0" dirty="0" err="1">
                  <a:effectLst/>
                  <a:latin typeface="Courier New" panose="02070309020205020404" pitchFamily="49" charset="0"/>
                  <a:cs typeface="Courier New" panose="02070309020205020404" pitchFamily="49" charset="0"/>
                </a:rPr>
                <a:t>lpha</a:t>
              </a:r>
              <a:r>
                <a:rPr lang="en-US" sz="2400" b="1" i="0" dirty="0">
                  <a:effectLst/>
                  <a:latin typeface="Courier New" panose="02070309020205020404" pitchFamily="49" charset="0"/>
                  <a:cs typeface="Courier New" panose="02070309020205020404" pitchFamily="49" charset="0"/>
                </a:rPr>
                <a:t>   </a:t>
              </a:r>
              <a:r>
                <a:rPr lang="el-GR" sz="2400" b="1" dirty="0">
                  <a:solidFill>
                    <a:srgbClr val="C00000"/>
                  </a:solidFill>
                  <a:latin typeface="Courier New" panose="02070309020205020404" pitchFamily="49" charset="0"/>
                  <a:cs typeface="Courier New" panose="02070309020205020404" pitchFamily="49" charset="0"/>
                </a:rPr>
                <a:t>Α</a:t>
              </a:r>
              <a:endParaRPr lang="en-US" sz="2400" b="1" i="0" dirty="0">
                <a:solidFill>
                  <a:srgbClr val="C00000"/>
                </a:solidFill>
                <a:effectLst/>
                <a:latin typeface="Courier New" panose="02070309020205020404" pitchFamily="49" charset="0"/>
                <a:cs typeface="Courier New" panose="02070309020205020404" pitchFamily="49" charset="0"/>
              </a:endParaRPr>
            </a:p>
            <a:p>
              <a:r>
                <a:rPr lang="el-GR" sz="2400" b="1" i="0" dirty="0">
                  <a:effectLst/>
                  <a:latin typeface="Courier New" panose="02070309020205020404" pitchFamily="49" charset="0"/>
                  <a:cs typeface="Courier New" panose="02070309020205020404" pitchFamily="49" charset="0"/>
                </a:rPr>
                <a:t>Κ</a:t>
              </a:r>
              <a:r>
                <a:rPr lang="en-US" sz="2400" b="1" i="0" dirty="0" err="1">
                  <a:effectLst/>
                  <a:latin typeface="Courier New" panose="02070309020205020404" pitchFamily="49" charset="0"/>
                  <a:cs typeface="Courier New" panose="02070309020205020404" pitchFamily="49" charset="0"/>
                </a:rPr>
                <a:t>apa</a:t>
              </a:r>
              <a:r>
                <a:rPr lang="el-GR" sz="2400" b="1" dirty="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   </a:t>
              </a:r>
              <a:r>
                <a:rPr lang="el-GR" sz="2400" b="1" dirty="0">
                  <a:solidFill>
                    <a:srgbClr val="C00000"/>
                  </a:solidFill>
                  <a:latin typeface="Courier New" panose="02070309020205020404" pitchFamily="49" charset="0"/>
                  <a:cs typeface="Courier New" panose="02070309020205020404" pitchFamily="49" charset="0"/>
                </a:rPr>
                <a:t>Κ</a:t>
              </a:r>
              <a:endParaRPr lang="en-US" sz="2400" b="1" i="0" dirty="0">
                <a:solidFill>
                  <a:srgbClr val="C00000"/>
                </a:solidFill>
                <a:effectLst/>
                <a:latin typeface="Courier New" panose="02070309020205020404" pitchFamily="49" charset="0"/>
                <a:cs typeface="Courier New" panose="02070309020205020404" pitchFamily="49" charset="0"/>
              </a:endParaRPr>
            </a:p>
            <a:p>
              <a:r>
                <a:rPr lang="el-GR" sz="2400" b="1" i="0" dirty="0">
                  <a:effectLst/>
                  <a:latin typeface="Courier New" panose="02070309020205020404" pitchFamily="49" charset="0"/>
                  <a:cs typeface="Courier New" panose="02070309020205020404" pitchFamily="49" charset="0"/>
                </a:rPr>
                <a:t>Α</a:t>
              </a:r>
              <a:r>
                <a:rPr lang="en-US" sz="2400" b="1" dirty="0" err="1">
                  <a:latin typeface="Courier New" panose="02070309020205020404" pitchFamily="49" charset="0"/>
                  <a:cs typeface="Courier New" panose="02070309020205020404" pitchFamily="49" charset="0"/>
                </a:rPr>
                <a:t>lpha</a:t>
              </a:r>
              <a:r>
                <a:rPr lang="el-GR" sz="2400" b="1" dirty="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  </a:t>
              </a:r>
              <a:r>
                <a:rPr lang="el-GR" sz="2400" b="1" dirty="0">
                  <a:solidFill>
                    <a:srgbClr val="C00000"/>
                  </a:solidFill>
                  <a:latin typeface="Courier New" panose="02070309020205020404" pitchFamily="49" charset="0"/>
                  <a:cs typeface="Courier New" panose="02070309020205020404" pitchFamily="49" charset="0"/>
                </a:rPr>
                <a:t>Α</a:t>
              </a:r>
              <a:endParaRPr lang="en-US" sz="2400" b="1" i="0" dirty="0">
                <a:solidFill>
                  <a:srgbClr val="C00000"/>
                </a:solidFill>
                <a:effectLst/>
                <a:latin typeface="Courier New" panose="02070309020205020404" pitchFamily="49" charset="0"/>
                <a:cs typeface="Courier New" panose="02070309020205020404" pitchFamily="49" charset="0"/>
              </a:endParaRPr>
            </a:p>
            <a:p>
              <a:r>
                <a:rPr lang="el-GR" sz="2400" b="1" i="0" dirty="0">
                  <a:solidFill>
                    <a:srgbClr val="464646"/>
                  </a:solidFill>
                  <a:effectLst/>
                  <a:latin typeface="Courier New" panose="02070309020205020404" pitchFamily="49" charset="0"/>
                  <a:cs typeface="Courier New" panose="02070309020205020404" pitchFamily="49" charset="0"/>
                </a:rPr>
                <a:t>Ι</a:t>
              </a:r>
              <a:r>
                <a:rPr lang="en-US" sz="2400" b="1" i="0" dirty="0" err="1">
                  <a:solidFill>
                    <a:srgbClr val="464646"/>
                  </a:solidFill>
                  <a:effectLst/>
                  <a:latin typeface="Courier New" panose="02070309020205020404" pitchFamily="49" charset="0"/>
                  <a:cs typeface="Courier New" panose="02070309020205020404" pitchFamily="49" charset="0"/>
                </a:rPr>
                <a:t>ota</a:t>
              </a:r>
              <a:r>
                <a:rPr lang="el-GR" sz="2400" b="1" dirty="0">
                  <a:solidFill>
                    <a:srgbClr val="C00000"/>
                  </a:solidFill>
                  <a:latin typeface="Courier New" panose="02070309020205020404" pitchFamily="49" charset="0"/>
                  <a:cs typeface="Courier New" panose="02070309020205020404" pitchFamily="49" charset="0"/>
                </a:rPr>
                <a:t> </a:t>
              </a:r>
              <a:r>
                <a:rPr lang="en-US" sz="2400" b="1" dirty="0">
                  <a:solidFill>
                    <a:srgbClr val="C00000"/>
                  </a:solidFill>
                  <a:latin typeface="Courier New" panose="02070309020205020404" pitchFamily="49" charset="0"/>
                  <a:cs typeface="Courier New" panose="02070309020205020404" pitchFamily="49" charset="0"/>
                </a:rPr>
                <a:t>   </a:t>
              </a:r>
              <a:r>
                <a:rPr lang="el-GR" sz="2400" b="1" dirty="0">
                  <a:solidFill>
                    <a:srgbClr val="C00000"/>
                  </a:solidFill>
                  <a:latin typeface="Courier New" panose="02070309020205020404" pitchFamily="49" charset="0"/>
                  <a:cs typeface="Courier New" panose="02070309020205020404" pitchFamily="49" charset="0"/>
                </a:rPr>
                <a:t>Ι</a:t>
              </a:r>
              <a:endParaRPr lang="en-US" sz="2400" b="1" i="0" dirty="0">
                <a:solidFill>
                  <a:srgbClr val="464646"/>
                </a:solidFill>
                <a:effectLst/>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Delta</a:t>
              </a:r>
              <a:r>
                <a:rPr lang="el-GR" sz="2400" b="1" dirty="0">
                  <a:solidFill>
                    <a:srgbClr val="C00000"/>
                  </a:solidFill>
                  <a:latin typeface="Courier New" panose="02070309020205020404" pitchFamily="49" charset="0"/>
                  <a:cs typeface="Courier New" panose="02070309020205020404" pitchFamily="49" charset="0"/>
                </a:rPr>
                <a:t> </a:t>
              </a:r>
              <a:r>
                <a:rPr lang="en-US" sz="2400" b="1" dirty="0">
                  <a:solidFill>
                    <a:srgbClr val="C00000"/>
                  </a:solidFill>
                  <a:latin typeface="Courier New" panose="02070309020205020404" pitchFamily="49" charset="0"/>
                  <a:cs typeface="Courier New" panose="02070309020205020404" pitchFamily="49" charset="0"/>
                </a:rPr>
                <a:t>  </a:t>
              </a:r>
              <a:r>
                <a:rPr lang="el-GR" sz="2400" b="1" dirty="0">
                  <a:solidFill>
                    <a:srgbClr val="C00000"/>
                  </a:solidFill>
                  <a:latin typeface="Courier New" panose="02070309020205020404" pitchFamily="49" charset="0"/>
                  <a:cs typeface="Courier New" panose="02070309020205020404" pitchFamily="49" charset="0"/>
                </a:rPr>
                <a:t>Δ</a:t>
              </a:r>
              <a:endParaRPr lang="en-US" sz="2400" b="1" i="0" dirty="0">
                <a:solidFill>
                  <a:srgbClr val="464646"/>
                </a:solidFill>
                <a:effectLst/>
                <a:latin typeface="Courier New" panose="02070309020205020404" pitchFamily="49" charset="0"/>
                <a:cs typeface="Courier New" panose="02070309020205020404" pitchFamily="49" charset="0"/>
              </a:endParaRPr>
            </a:p>
            <a:p>
              <a:r>
                <a:rPr lang="el-GR" sz="2400" b="1" i="0" dirty="0">
                  <a:effectLst/>
                  <a:latin typeface="Courier New" panose="02070309020205020404" pitchFamily="49" charset="0"/>
                  <a:cs typeface="Courier New" panose="02070309020205020404" pitchFamily="49" charset="0"/>
                </a:rPr>
                <a:t>Ο</a:t>
              </a:r>
              <a:r>
                <a:rPr lang="en-US" sz="2400" b="1" i="0" dirty="0">
                  <a:effectLst/>
                  <a:latin typeface="Courier New" panose="02070309020205020404" pitchFamily="49" charset="0"/>
                  <a:cs typeface="Courier New" panose="02070309020205020404" pitchFamily="49" charset="0"/>
                </a:rPr>
                <a:t>micron </a:t>
              </a:r>
              <a:r>
                <a:rPr lang="el-GR" sz="2400" b="1" dirty="0">
                  <a:solidFill>
                    <a:srgbClr val="C00000"/>
                  </a:solidFill>
                  <a:latin typeface="Courier New" panose="02070309020205020404" pitchFamily="49" charset="0"/>
                  <a:cs typeface="Courier New" panose="02070309020205020404" pitchFamily="49" charset="0"/>
                </a:rPr>
                <a:t>Ο</a:t>
              </a:r>
              <a:endParaRPr lang="en-US" sz="2400" b="1" i="0" dirty="0">
                <a:effectLst/>
                <a:latin typeface="Courier New" panose="02070309020205020404" pitchFamily="49" charset="0"/>
                <a:cs typeface="Courier New" panose="02070309020205020404" pitchFamily="49" charset="0"/>
              </a:endParaRPr>
            </a:p>
            <a:p>
              <a:r>
                <a:rPr lang="el-GR" sz="2400" b="1" i="0" dirty="0">
                  <a:effectLst/>
                  <a:latin typeface="Courier New" panose="02070309020205020404" pitchFamily="49" charset="0"/>
                  <a:cs typeface="Courier New" panose="02070309020205020404" pitchFamily="49" charset="0"/>
                </a:rPr>
                <a:t>Μ</a:t>
              </a:r>
              <a:r>
                <a:rPr lang="en-US" sz="2400" b="1" i="0" dirty="0">
                  <a:effectLst/>
                  <a:latin typeface="Courier New" panose="02070309020205020404" pitchFamily="49" charset="0"/>
                  <a:cs typeface="Courier New" panose="02070309020205020404" pitchFamily="49" charset="0"/>
                </a:rPr>
                <a:t>u      </a:t>
              </a:r>
              <a:r>
                <a:rPr lang="el-GR" sz="2400" b="1" dirty="0">
                  <a:solidFill>
                    <a:srgbClr val="C00000"/>
                  </a:solidFill>
                  <a:latin typeface="Courier New" panose="02070309020205020404" pitchFamily="49" charset="0"/>
                  <a:cs typeface="Courier New" panose="02070309020205020404" pitchFamily="49" charset="0"/>
                </a:rPr>
                <a:t>Μ</a:t>
              </a:r>
              <a:endParaRPr lang="en-US" sz="2400" b="1" dirty="0">
                <a:solidFill>
                  <a:srgbClr val="C00000"/>
                </a:solidFill>
                <a:latin typeface="Courier New" panose="02070309020205020404" pitchFamily="49" charset="0"/>
                <a:cs typeface="Courier New" panose="02070309020205020404" pitchFamily="49" charset="0"/>
              </a:endParaRPr>
            </a:p>
          </p:txBody>
        </p:sp>
        <p:sp>
          <p:nvSpPr>
            <p:cNvPr id="9" name="TextBox 8">
              <a:extLst>
                <a:ext uri="{FF2B5EF4-FFF2-40B4-BE49-F238E27FC236}">
                  <a16:creationId xmlns:a16="http://schemas.microsoft.com/office/drawing/2014/main" id="{3DEBD71F-7D73-0AE1-52AC-DDB9E02F8AE6}"/>
                </a:ext>
              </a:extLst>
            </p:cNvPr>
            <p:cNvSpPr txBox="1"/>
            <p:nvPr/>
          </p:nvSpPr>
          <p:spPr>
            <a:xfrm>
              <a:off x="6057610" y="2321652"/>
              <a:ext cx="975996" cy="2677656"/>
            </a:xfrm>
            <a:prstGeom prst="rect">
              <a:avLst/>
            </a:prstGeom>
            <a:solidFill>
              <a:schemeClr val="bg1">
                <a:lumMod val="95000"/>
              </a:schemeClr>
            </a:solidFill>
          </p:spPr>
          <p:txBody>
            <a:bodyPr wrap="square">
              <a:spAutoFit/>
            </a:bodyPr>
            <a:lstStyle/>
            <a:p>
              <a:pPr algn="r"/>
              <a:r>
                <a:rPr lang="en-US" sz="2400" b="1" dirty="0">
                  <a:solidFill>
                    <a:srgbClr val="464646"/>
                  </a:solidFill>
                  <a:latin typeface="Courier New" panose="02070309020205020404" pitchFamily="49" charset="0"/>
                  <a:cs typeface="Courier New" panose="02070309020205020404" pitchFamily="49" charset="0"/>
                </a:rPr>
                <a:t>   </a:t>
              </a:r>
              <a:r>
                <a:rPr lang="en-US" sz="2400" b="1" i="0" dirty="0">
                  <a:solidFill>
                    <a:srgbClr val="464646"/>
                  </a:solidFill>
                  <a:effectLst/>
                  <a:latin typeface="Courier New" panose="02070309020205020404" pitchFamily="49" charset="0"/>
                  <a:cs typeface="Courier New" panose="02070309020205020404" pitchFamily="49" charset="0"/>
                </a:rPr>
                <a:t>1</a:t>
              </a:r>
            </a:p>
            <a:p>
              <a:pPr algn="r"/>
              <a:r>
                <a:rPr lang="en-US" sz="2400" b="1" dirty="0">
                  <a:solidFill>
                    <a:srgbClr val="464646"/>
                  </a:solidFill>
                  <a:latin typeface="Courier New" panose="02070309020205020404" pitchFamily="49" charset="0"/>
                  <a:cs typeface="Courier New" panose="02070309020205020404" pitchFamily="49" charset="0"/>
                </a:rPr>
                <a:t>+ 20</a:t>
              </a:r>
            </a:p>
            <a:p>
              <a:pPr algn="r"/>
              <a:r>
                <a:rPr lang="en-US" sz="2400" b="1" i="0" dirty="0">
                  <a:solidFill>
                    <a:srgbClr val="464646"/>
                  </a:solidFill>
                  <a:effectLst/>
                  <a:latin typeface="Courier New" panose="02070309020205020404" pitchFamily="49" charset="0"/>
                  <a:cs typeface="Courier New" panose="02070309020205020404" pitchFamily="49" charset="0"/>
                </a:rPr>
                <a:t>+  1</a:t>
              </a:r>
            </a:p>
            <a:p>
              <a:pPr algn="r"/>
              <a:r>
                <a:rPr lang="en-US" sz="2400" b="1" dirty="0">
                  <a:solidFill>
                    <a:srgbClr val="464646"/>
                  </a:solidFill>
                  <a:latin typeface="Courier New" panose="02070309020205020404" pitchFamily="49" charset="0"/>
                  <a:cs typeface="Courier New" panose="02070309020205020404" pitchFamily="49" charset="0"/>
                </a:rPr>
                <a:t>+ 10</a:t>
              </a:r>
            </a:p>
            <a:p>
              <a:pPr algn="r"/>
              <a:r>
                <a:rPr lang="en-US" sz="2400" b="1" i="0" dirty="0">
                  <a:solidFill>
                    <a:srgbClr val="464646"/>
                  </a:solidFill>
                  <a:effectLst/>
                  <a:latin typeface="Courier New" panose="02070309020205020404" pitchFamily="49" charset="0"/>
                  <a:cs typeface="Courier New" panose="02070309020205020404" pitchFamily="49" charset="0"/>
                </a:rPr>
                <a:t>+  4</a:t>
              </a:r>
            </a:p>
            <a:p>
              <a:pPr algn="r"/>
              <a:r>
                <a:rPr lang="en-US" sz="2400" b="1" dirty="0">
                  <a:solidFill>
                    <a:srgbClr val="464646"/>
                  </a:solidFill>
                  <a:latin typeface="Courier New" panose="02070309020205020404" pitchFamily="49" charset="0"/>
                  <a:cs typeface="Courier New" panose="02070309020205020404" pitchFamily="49" charset="0"/>
                </a:rPr>
                <a:t>+ 70</a:t>
              </a:r>
            </a:p>
            <a:p>
              <a:pPr algn="r"/>
              <a:r>
                <a:rPr lang="en-US" sz="2400" b="1" i="0" dirty="0">
                  <a:solidFill>
                    <a:srgbClr val="464646"/>
                  </a:solidFill>
                  <a:effectLst/>
                  <a:latin typeface="Courier New" panose="02070309020205020404" pitchFamily="49" charset="0"/>
                  <a:cs typeface="Courier New" panose="02070309020205020404" pitchFamily="49" charset="0"/>
                </a:rPr>
                <a:t>+ 40</a:t>
              </a:r>
            </a:p>
          </p:txBody>
        </p:sp>
      </p:grpSp>
      <p:sp>
        <p:nvSpPr>
          <p:cNvPr id="11" name="Rectangle 10">
            <a:extLst>
              <a:ext uri="{FF2B5EF4-FFF2-40B4-BE49-F238E27FC236}">
                <a16:creationId xmlns:a16="http://schemas.microsoft.com/office/drawing/2014/main" id="{90F4B48E-5F88-31B9-2F07-B41F0C410F0F}"/>
              </a:ext>
            </a:extLst>
          </p:cNvPr>
          <p:cNvSpPr>
            <a:spLocks noChangeArrowheads="1"/>
          </p:cNvSpPr>
          <p:nvPr/>
        </p:nvSpPr>
        <p:spPr bwMode="auto">
          <a:xfrm>
            <a:off x="-8178" y="6208852"/>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7ABC7D5-1D61-B2EE-C8B3-B514008D5319}"/>
              </a:ext>
            </a:extLst>
          </p:cNvPr>
          <p:cNvPicPr>
            <a:picLocks noChangeAspect="1"/>
          </p:cNvPicPr>
          <p:nvPr/>
        </p:nvPicPr>
        <p:blipFill>
          <a:blip r:embed="rId3"/>
          <a:stretch>
            <a:fillRect/>
          </a:stretch>
        </p:blipFill>
        <p:spPr>
          <a:xfrm>
            <a:off x="5743" y="571500"/>
            <a:ext cx="2695575" cy="6286500"/>
          </a:xfrm>
          <a:prstGeom prst="rect">
            <a:avLst/>
          </a:prstGeom>
          <a:ln>
            <a:solidFill>
              <a:schemeClr val="tx1"/>
            </a:solidFill>
          </a:ln>
        </p:spPr>
      </p:pic>
    </p:spTree>
    <p:extLst>
      <p:ext uri="{BB962C8B-B14F-4D97-AF65-F5344CB8AC3E}">
        <p14:creationId xmlns:p14="http://schemas.microsoft.com/office/powerpoint/2010/main" val="254514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32</a:t>
            </a:fld>
            <a:endParaRPr lang="en-US"/>
          </a:p>
        </p:txBody>
      </p:sp>
      <p:pic>
        <p:nvPicPr>
          <p:cNvPr id="5" name="Picture 4">
            <a:extLst>
              <a:ext uri="{FF2B5EF4-FFF2-40B4-BE49-F238E27FC236}">
                <a16:creationId xmlns:a16="http://schemas.microsoft.com/office/drawing/2014/main" id="{57506989-9FB1-E9A3-799A-576E19EC8BB0}"/>
              </a:ext>
            </a:extLst>
          </p:cNvPr>
          <p:cNvPicPr>
            <a:picLocks noChangeAspect="1"/>
          </p:cNvPicPr>
          <p:nvPr/>
        </p:nvPicPr>
        <p:blipFill>
          <a:blip r:embed="rId2"/>
          <a:stretch>
            <a:fillRect/>
          </a:stretch>
        </p:blipFill>
        <p:spPr>
          <a:xfrm>
            <a:off x="0" y="1574729"/>
            <a:ext cx="12167799" cy="3696914"/>
          </a:xfrm>
          <a:prstGeom prst="rect">
            <a:avLst/>
          </a:prstGeom>
          <a:ln>
            <a:noFill/>
          </a:ln>
        </p:spPr>
      </p:pic>
    </p:spTree>
    <p:extLst>
      <p:ext uri="{BB962C8B-B14F-4D97-AF65-F5344CB8AC3E}">
        <p14:creationId xmlns:p14="http://schemas.microsoft.com/office/powerpoint/2010/main" val="102380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13 - “The” Anti-Christ</a:t>
            </a:r>
          </a:p>
        </p:txBody>
      </p:sp>
      <p:sp>
        <p:nvSpPr>
          <p:cNvPr id="4" name="TextBox 3">
            <a:extLst>
              <a:ext uri="{FF2B5EF4-FFF2-40B4-BE49-F238E27FC236}">
                <a16:creationId xmlns:a16="http://schemas.microsoft.com/office/drawing/2014/main" id="{3E8A288E-1570-12C4-3E65-20F4A09BA270}"/>
              </a:ext>
            </a:extLst>
          </p:cNvPr>
          <p:cNvSpPr txBox="1"/>
          <p:nvPr/>
        </p:nvSpPr>
        <p:spPr>
          <a:xfrm>
            <a:off x="2497995" y="646255"/>
            <a:ext cx="7113777" cy="4462760"/>
          </a:xfrm>
          <a:prstGeom prst="rect">
            <a:avLst/>
          </a:prstGeom>
          <a:noFill/>
        </p:spPr>
        <p:txBody>
          <a:bodyPr wrap="square" rtlCol="0">
            <a:spAutoFit/>
          </a:bodyPr>
          <a:lstStyle/>
          <a:p>
            <a:pPr algn="ctr"/>
            <a:r>
              <a:rPr lang="el-GR" sz="2800" b="1" dirty="0">
                <a:solidFill>
                  <a:srgbClr val="C00000"/>
                </a:solidFill>
                <a:latin typeface="Arial" panose="020B0604020202020204" pitchFamily="34" charset="0"/>
                <a:cs typeface="Arial" panose="020B0604020202020204" pitchFamily="34" charset="0"/>
              </a:rPr>
              <a:t>Αντίχριστος</a:t>
            </a:r>
            <a:r>
              <a:rPr lang="en-US" sz="2800" b="1" dirty="0">
                <a:solidFill>
                  <a:srgbClr val="C00000"/>
                </a:solidFill>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a:t>
            </a:r>
            <a:r>
              <a:rPr lang="en-US" sz="2800" b="1" i="0" dirty="0" err="1">
                <a:latin typeface="Arial" panose="020B0604020202020204" pitchFamily="34" charset="0"/>
                <a:cs typeface="Arial" panose="020B0604020202020204" pitchFamily="34" charset="0"/>
              </a:rPr>
              <a:t>antichristos</a:t>
            </a:r>
            <a:r>
              <a:rPr lang="en-US" sz="2800" b="1" dirty="0">
                <a:latin typeface="Arial" panose="020B0604020202020204" pitchFamily="34" charset="0"/>
                <a:cs typeface="Arial" panose="020B0604020202020204" pitchFamily="34" charset="0"/>
              </a:rPr>
              <a:t>) - </a:t>
            </a:r>
            <a:r>
              <a:rPr lang="en-US" sz="2800" b="1" dirty="0">
                <a:solidFill>
                  <a:srgbClr val="001320"/>
                </a:solidFill>
                <a:latin typeface="Arial" panose="020B0604020202020204" pitchFamily="34" charset="0"/>
                <a:cs typeface="Arial" panose="020B0604020202020204" pitchFamily="34" charset="0"/>
              </a:rPr>
              <a:t>Ref #500</a:t>
            </a:r>
            <a:r>
              <a:rPr lang="en-US" sz="2800" b="1" dirty="0">
                <a:solidFill>
                  <a:srgbClr val="C00000"/>
                </a:solidFill>
                <a:latin typeface="Arial" panose="020B0604020202020204" pitchFamily="34" charset="0"/>
                <a:cs typeface="Arial" panose="020B0604020202020204" pitchFamily="34" charset="0"/>
              </a:rPr>
              <a:t>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“Anti-Christ” 5 times in N.T. </a:t>
            </a:r>
            <a:r>
              <a:rPr lang="en-US" sz="3200" b="1" baseline="30000" dirty="0">
                <a:solidFill>
                  <a:srgbClr val="C00000"/>
                </a:solidFill>
                <a:latin typeface="Arial" panose="020B0604020202020204" pitchFamily="34" charset="0"/>
                <a:cs typeface="Arial" panose="020B0604020202020204" pitchFamily="34" charset="0"/>
              </a:rPr>
              <a:t>1</a:t>
            </a:r>
            <a:endParaRPr lang="en-US" sz="32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a:t>
            </a:r>
            <a:r>
              <a:rPr lang="en-US" sz="2800" b="1" dirty="0">
                <a:solidFill>
                  <a:srgbClr val="C00000"/>
                </a:solidFill>
                <a:latin typeface="Arial" panose="020B0604020202020204" pitchFamily="34" charset="0"/>
                <a:cs typeface="Arial" panose="020B0604020202020204" pitchFamily="34" charset="0"/>
              </a:rPr>
              <a:t>antichristou</a:t>
            </a:r>
            <a:r>
              <a:rPr lang="en-US" sz="2800" b="1" dirty="0">
                <a:latin typeface="Arial" panose="020B0604020202020204" pitchFamily="34" charset="0"/>
                <a:cs typeface="Arial" panose="020B0604020202020204" pitchFamily="34" charset="0"/>
              </a:rPr>
              <a:t>”  (possessive noun form) </a:t>
            </a:r>
          </a:p>
          <a:p>
            <a:pPr marL="914400" lvl="1"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1 John 4:3</a:t>
            </a:r>
          </a:p>
          <a:p>
            <a:pPr marL="914400" lvl="1" indent="-457200">
              <a:buFont typeface="Wingdings" panose="05000000000000000000" pitchFamily="2" charset="2"/>
              <a:buChar char="Ø"/>
            </a:pPr>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a:t>
            </a:r>
            <a:r>
              <a:rPr lang="en-US" sz="2800" b="1" dirty="0">
                <a:solidFill>
                  <a:srgbClr val="C00000"/>
                </a:solidFill>
                <a:latin typeface="Arial" panose="020B0604020202020204" pitchFamily="34" charset="0"/>
                <a:cs typeface="Arial" panose="020B0604020202020204" pitchFamily="34" charset="0"/>
              </a:rPr>
              <a:t>antichristos</a:t>
            </a:r>
            <a:r>
              <a:rPr lang="en-US" sz="2800" b="1" dirty="0">
                <a:latin typeface="Arial" panose="020B0604020202020204" pitchFamily="34" charset="0"/>
                <a:cs typeface="Arial" panose="020B0604020202020204" pitchFamily="34" charset="0"/>
              </a:rPr>
              <a:t>    (noun)</a:t>
            </a:r>
          </a:p>
          <a:p>
            <a:pPr marL="914400" lvl="1"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1 John 2:18    (x2)</a:t>
            </a:r>
          </a:p>
          <a:p>
            <a:pPr marL="914400" lvl="1"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1 John 2:22</a:t>
            </a:r>
          </a:p>
          <a:p>
            <a:pPr marL="914400" lvl="1"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2 John 1:7</a:t>
            </a:r>
          </a:p>
        </p:txBody>
      </p:sp>
      <p:sp>
        <p:nvSpPr>
          <p:cNvPr id="5" name="TextBox 4">
            <a:extLst>
              <a:ext uri="{FF2B5EF4-FFF2-40B4-BE49-F238E27FC236}">
                <a16:creationId xmlns:a16="http://schemas.microsoft.com/office/drawing/2014/main" id="{9B64D70E-A24F-31AC-9E4D-819C660A943C}"/>
              </a:ext>
            </a:extLst>
          </p:cNvPr>
          <p:cNvSpPr txBox="1"/>
          <p:nvPr/>
        </p:nvSpPr>
        <p:spPr>
          <a:xfrm>
            <a:off x="66502" y="6379557"/>
            <a:ext cx="9010996" cy="400110"/>
          </a:xfrm>
          <a:prstGeom prst="rect">
            <a:avLst/>
          </a:prstGeom>
          <a:noFill/>
        </p:spPr>
        <p:txBody>
          <a:bodyPr wrap="square">
            <a:spAutoFit/>
          </a:bodyPr>
          <a:lstStyle/>
          <a:p>
            <a:r>
              <a:rPr lang="en-US" sz="2000" b="1" baseline="30000" dirty="0">
                <a:solidFill>
                  <a:srgbClr val="C00000"/>
                </a:solidFill>
                <a:latin typeface="Arial" panose="020B0604020202020204" pitchFamily="34" charset="0"/>
                <a:cs typeface="Arial" panose="020B0604020202020204" pitchFamily="34" charset="0"/>
              </a:rPr>
              <a:t>1</a:t>
            </a:r>
            <a:r>
              <a:rPr lang="en-US" sz="2000" b="1" baseline="30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biblehub.com</a:t>
            </a:r>
          </a:p>
        </p:txBody>
      </p:sp>
      <p:sp>
        <p:nvSpPr>
          <p:cNvPr id="6" name="Rectangle 5">
            <a:extLst>
              <a:ext uri="{FF2B5EF4-FFF2-40B4-BE49-F238E27FC236}">
                <a16:creationId xmlns:a16="http://schemas.microsoft.com/office/drawing/2014/main" id="{60431680-A095-E2EA-6940-13B84E5CBFAC}"/>
              </a:ext>
            </a:extLst>
          </p:cNvPr>
          <p:cNvSpPr>
            <a:spLocks noChangeArrowheads="1"/>
          </p:cNvSpPr>
          <p:nvPr/>
        </p:nvSpPr>
        <p:spPr bwMode="auto">
          <a:xfrm>
            <a:off x="-8178" y="6368506"/>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500"/>
                                        <p:tgtEl>
                                          <p:spTgt spid="4">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500"/>
                                        <p:tgtEl>
                                          <p:spTgt spid="4">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13 - Anti-Christ</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12F98BE-8181-F9E1-0C65-26B315910EEA}"/>
              </a:ext>
            </a:extLst>
          </p:cNvPr>
          <p:cNvSpPr txBox="1"/>
          <p:nvPr/>
        </p:nvSpPr>
        <p:spPr>
          <a:xfrm>
            <a:off x="0" y="617715"/>
            <a:ext cx="12198946" cy="1815882"/>
          </a:xfrm>
          <a:prstGeom prst="rect">
            <a:avLst/>
          </a:prstGeom>
          <a:solidFill>
            <a:srgbClr val="FFFF00"/>
          </a:solidFill>
          <a:ln>
            <a:solidFill>
              <a:schemeClr val="tx1"/>
            </a:solidFill>
          </a:ln>
        </p:spPr>
        <p:txBody>
          <a:bodyPr wrap="square">
            <a:spAutoFit/>
          </a:bodyPr>
          <a:lstStyle/>
          <a:p>
            <a:pPr algn="just"/>
            <a:r>
              <a:rPr lang="en-US" sz="2800" b="1" i="1" dirty="0">
                <a:solidFill>
                  <a:srgbClr val="C00000"/>
                </a:solidFill>
                <a:latin typeface="Arial" panose="020B0604020202020204" pitchFamily="34" charset="0"/>
                <a:cs typeface="Arial" panose="020B0604020202020204" pitchFamily="34" charset="0"/>
              </a:rPr>
              <a:t>1 John 4:3 </a:t>
            </a:r>
            <a:r>
              <a:rPr lang="en-US" sz="2800" b="1" i="1" dirty="0">
                <a:latin typeface="Arial" panose="020B0604020202020204" pitchFamily="34" charset="0"/>
                <a:cs typeface="Arial" panose="020B0604020202020204" pitchFamily="34" charset="0"/>
              </a:rPr>
              <a:t>- And every spirit that confesses not that Jesus Christ is come in the flesh is not of God: and this is that spirit of </a:t>
            </a:r>
            <a:r>
              <a:rPr lang="en-US" sz="2800" b="1" i="1" dirty="0">
                <a:solidFill>
                  <a:srgbClr val="C00000"/>
                </a:solidFill>
                <a:latin typeface="Arial" panose="020B0604020202020204" pitchFamily="34" charset="0"/>
                <a:cs typeface="Arial" panose="020B0604020202020204" pitchFamily="34" charset="0"/>
              </a:rPr>
              <a:t>antichrist</a:t>
            </a:r>
            <a:r>
              <a:rPr lang="en-US" sz="2800" b="1" i="1" dirty="0">
                <a:latin typeface="Arial" panose="020B0604020202020204" pitchFamily="34" charset="0"/>
                <a:cs typeface="Arial" panose="020B0604020202020204" pitchFamily="34" charset="0"/>
              </a:rPr>
              <a:t>, whereof ye have heard that it should come; and even now already is it in the world.</a:t>
            </a:r>
          </a:p>
        </p:txBody>
      </p:sp>
      <p:sp>
        <p:nvSpPr>
          <p:cNvPr id="5" name="TextBox 4">
            <a:extLst>
              <a:ext uri="{FF2B5EF4-FFF2-40B4-BE49-F238E27FC236}">
                <a16:creationId xmlns:a16="http://schemas.microsoft.com/office/drawing/2014/main" id="{A95B1D17-8BE3-EDE5-6655-00F5F2029584}"/>
              </a:ext>
            </a:extLst>
          </p:cNvPr>
          <p:cNvSpPr txBox="1"/>
          <p:nvPr/>
        </p:nvSpPr>
        <p:spPr>
          <a:xfrm>
            <a:off x="0" y="4222296"/>
            <a:ext cx="12198946" cy="954107"/>
          </a:xfrm>
          <a:prstGeom prst="rect">
            <a:avLst/>
          </a:prstGeom>
          <a:solidFill>
            <a:srgbClr val="FFFF00"/>
          </a:solidFill>
          <a:ln>
            <a:solidFill>
              <a:schemeClr val="tx1"/>
            </a:solidFill>
          </a:ln>
        </p:spPr>
        <p:txBody>
          <a:bodyPr wrap="square">
            <a:spAutoFit/>
          </a:bodyPr>
          <a:lstStyle/>
          <a:p>
            <a:pPr algn="just"/>
            <a:r>
              <a:rPr lang="en-US" sz="2800" b="1" i="1" dirty="0">
                <a:solidFill>
                  <a:srgbClr val="C00000"/>
                </a:solidFill>
                <a:latin typeface="Arial" panose="020B0604020202020204" pitchFamily="34" charset="0"/>
                <a:cs typeface="Arial" panose="020B0604020202020204" pitchFamily="34" charset="0"/>
              </a:rPr>
              <a:t>1 John 2:22 </a:t>
            </a:r>
            <a:r>
              <a:rPr lang="en-US" sz="2800" b="1" i="1" dirty="0">
                <a:latin typeface="Arial" panose="020B0604020202020204" pitchFamily="34" charset="0"/>
                <a:cs typeface="Arial" panose="020B0604020202020204" pitchFamily="34" charset="0"/>
              </a:rPr>
              <a:t>- Who is a liar but he that denies that Jesus is the Christ? He is </a:t>
            </a:r>
            <a:r>
              <a:rPr lang="en-US" sz="2800" b="1" i="1" dirty="0">
                <a:solidFill>
                  <a:srgbClr val="C00000"/>
                </a:solidFill>
                <a:latin typeface="Arial" panose="020B0604020202020204" pitchFamily="34" charset="0"/>
                <a:cs typeface="Arial" panose="020B0604020202020204" pitchFamily="34" charset="0"/>
              </a:rPr>
              <a:t>antichrist</a:t>
            </a:r>
            <a:r>
              <a:rPr lang="en-US" sz="2800" b="1" i="1" dirty="0">
                <a:latin typeface="Arial" panose="020B0604020202020204" pitchFamily="34" charset="0"/>
                <a:cs typeface="Arial" panose="020B0604020202020204" pitchFamily="34" charset="0"/>
              </a:rPr>
              <a:t>, that denies the Father and the Son.</a:t>
            </a:r>
          </a:p>
        </p:txBody>
      </p:sp>
      <p:sp>
        <p:nvSpPr>
          <p:cNvPr id="6" name="TextBox 5">
            <a:extLst>
              <a:ext uri="{FF2B5EF4-FFF2-40B4-BE49-F238E27FC236}">
                <a16:creationId xmlns:a16="http://schemas.microsoft.com/office/drawing/2014/main" id="{DB0BF82A-4DF2-7CFE-58AE-D33FDCA9BF7C}"/>
              </a:ext>
            </a:extLst>
          </p:cNvPr>
          <p:cNvSpPr txBox="1"/>
          <p:nvPr/>
        </p:nvSpPr>
        <p:spPr>
          <a:xfrm>
            <a:off x="0" y="2635449"/>
            <a:ext cx="12198946" cy="1384995"/>
          </a:xfrm>
          <a:prstGeom prst="rect">
            <a:avLst/>
          </a:prstGeom>
          <a:solidFill>
            <a:srgbClr val="FFFF00"/>
          </a:solidFill>
          <a:ln>
            <a:solidFill>
              <a:schemeClr val="tx1"/>
            </a:solidFill>
          </a:ln>
        </p:spPr>
        <p:txBody>
          <a:bodyPr wrap="square">
            <a:spAutoFit/>
          </a:bodyPr>
          <a:lstStyle/>
          <a:p>
            <a:pPr algn="just"/>
            <a:r>
              <a:rPr lang="en-US" sz="2800" b="1" i="1" dirty="0">
                <a:solidFill>
                  <a:srgbClr val="C00000"/>
                </a:solidFill>
                <a:latin typeface="Arial" panose="020B0604020202020204" pitchFamily="34" charset="0"/>
                <a:cs typeface="Arial" panose="020B0604020202020204" pitchFamily="34" charset="0"/>
              </a:rPr>
              <a:t>2 John 1:7 </a:t>
            </a:r>
            <a:r>
              <a:rPr lang="en-US" sz="2800" b="1" i="1" dirty="0">
                <a:latin typeface="Arial" panose="020B0604020202020204" pitchFamily="34" charset="0"/>
                <a:cs typeface="Arial" panose="020B0604020202020204" pitchFamily="34" charset="0"/>
              </a:rPr>
              <a:t>- For many deceivers are entered into the world, who confess not that Jesus Christ is come in the flesh. This is a deceiver and an </a:t>
            </a:r>
            <a:r>
              <a:rPr lang="en-US" sz="2800" b="1" i="1" dirty="0">
                <a:solidFill>
                  <a:srgbClr val="C00000"/>
                </a:solidFill>
                <a:latin typeface="Arial" panose="020B0604020202020204" pitchFamily="34" charset="0"/>
                <a:cs typeface="Arial" panose="020B0604020202020204" pitchFamily="34" charset="0"/>
              </a:rPr>
              <a:t>antichrist</a:t>
            </a:r>
            <a:r>
              <a:rPr lang="en-US" sz="2800" b="1" i="1"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48853E70-0EA7-4C2B-748F-E2D7E258B896}"/>
              </a:ext>
            </a:extLst>
          </p:cNvPr>
          <p:cNvSpPr txBox="1"/>
          <p:nvPr/>
        </p:nvSpPr>
        <p:spPr>
          <a:xfrm>
            <a:off x="0" y="5378254"/>
            <a:ext cx="12198946" cy="1384995"/>
          </a:xfrm>
          <a:prstGeom prst="rect">
            <a:avLst/>
          </a:prstGeom>
          <a:solidFill>
            <a:srgbClr val="FFFF00"/>
          </a:solidFill>
          <a:ln>
            <a:solidFill>
              <a:schemeClr val="tx1"/>
            </a:solidFill>
          </a:ln>
        </p:spPr>
        <p:txBody>
          <a:bodyPr wrap="square">
            <a:spAutoFit/>
          </a:bodyPr>
          <a:lstStyle/>
          <a:p>
            <a:pPr algn="just"/>
            <a:r>
              <a:rPr lang="en-US" sz="2800" b="1" i="1" dirty="0">
                <a:solidFill>
                  <a:srgbClr val="C00000"/>
                </a:solidFill>
                <a:latin typeface="Arial" panose="020B0604020202020204" pitchFamily="34" charset="0"/>
                <a:cs typeface="Arial" panose="020B0604020202020204" pitchFamily="34" charset="0"/>
              </a:rPr>
              <a:t>1 John 2:18 </a:t>
            </a:r>
            <a:r>
              <a:rPr lang="en-US" sz="2800" b="1" i="1" dirty="0">
                <a:latin typeface="Arial" panose="020B0604020202020204" pitchFamily="34" charset="0"/>
                <a:cs typeface="Arial" panose="020B0604020202020204" pitchFamily="34" charset="0"/>
              </a:rPr>
              <a:t>- Little children, it is the </a:t>
            </a:r>
            <a:r>
              <a:rPr lang="en-US" sz="2800" b="1" i="1" dirty="0">
                <a:solidFill>
                  <a:srgbClr val="C00000"/>
                </a:solidFill>
                <a:latin typeface="Arial" panose="020B0604020202020204" pitchFamily="34" charset="0"/>
                <a:cs typeface="Arial" panose="020B0604020202020204" pitchFamily="34" charset="0"/>
              </a:rPr>
              <a:t>last time</a:t>
            </a:r>
            <a:r>
              <a:rPr lang="en-US" sz="2800" b="1" i="1" dirty="0">
                <a:latin typeface="Arial" panose="020B0604020202020204" pitchFamily="34" charset="0"/>
                <a:cs typeface="Arial" panose="020B0604020202020204" pitchFamily="34" charset="0"/>
              </a:rPr>
              <a:t>: and as ye have heard that </a:t>
            </a:r>
            <a:r>
              <a:rPr lang="en-US" sz="2800" b="1" i="1" dirty="0">
                <a:solidFill>
                  <a:srgbClr val="C00000"/>
                </a:solidFill>
                <a:latin typeface="Arial" panose="020B0604020202020204" pitchFamily="34" charset="0"/>
                <a:cs typeface="Arial" panose="020B0604020202020204" pitchFamily="34" charset="0"/>
              </a:rPr>
              <a:t>antichrist</a:t>
            </a:r>
            <a:r>
              <a:rPr lang="en-US" sz="2800" b="1" i="1" dirty="0">
                <a:latin typeface="Arial" panose="020B0604020202020204" pitchFamily="34" charset="0"/>
                <a:cs typeface="Arial" panose="020B0604020202020204" pitchFamily="34" charset="0"/>
              </a:rPr>
              <a:t> shall come, </a:t>
            </a:r>
            <a:r>
              <a:rPr lang="en-US" sz="2800" b="1" i="1" dirty="0">
                <a:solidFill>
                  <a:srgbClr val="C00000"/>
                </a:solidFill>
                <a:latin typeface="Arial" panose="020B0604020202020204" pitchFamily="34" charset="0"/>
                <a:cs typeface="Arial" panose="020B0604020202020204" pitchFamily="34" charset="0"/>
              </a:rPr>
              <a:t>even </a:t>
            </a:r>
            <a:r>
              <a:rPr lang="en-US" sz="2800" b="1" i="1" u="sng" dirty="0">
                <a:solidFill>
                  <a:srgbClr val="C00000"/>
                </a:solidFill>
                <a:latin typeface="Arial" panose="020B0604020202020204" pitchFamily="34" charset="0"/>
                <a:cs typeface="Arial" panose="020B0604020202020204" pitchFamily="34" charset="0"/>
              </a:rPr>
              <a:t>now</a:t>
            </a:r>
            <a:r>
              <a:rPr lang="en-US" sz="2800" b="1" i="1" dirty="0">
                <a:solidFill>
                  <a:srgbClr val="C00000"/>
                </a:solidFill>
                <a:latin typeface="Arial" panose="020B0604020202020204" pitchFamily="34" charset="0"/>
                <a:cs typeface="Arial" panose="020B0604020202020204" pitchFamily="34" charset="0"/>
              </a:rPr>
              <a:t> are there many antichrist</a:t>
            </a:r>
            <a:r>
              <a:rPr lang="en-US" sz="2800" b="1" i="1" u="sng" dirty="0">
                <a:solidFill>
                  <a:srgbClr val="C00000"/>
                </a:solidFill>
                <a:latin typeface="Arial" panose="020B0604020202020204" pitchFamily="34" charset="0"/>
                <a:cs typeface="Arial" panose="020B0604020202020204" pitchFamily="34" charset="0"/>
              </a:rPr>
              <a:t>s</a:t>
            </a:r>
            <a:r>
              <a:rPr lang="en-US" sz="2800" b="1" i="1" dirty="0">
                <a:latin typeface="Arial" panose="020B0604020202020204" pitchFamily="34" charset="0"/>
                <a:cs typeface="Arial" panose="020B0604020202020204" pitchFamily="34" charset="0"/>
              </a:rPr>
              <a:t>; whereby we know that it is the </a:t>
            </a:r>
            <a:r>
              <a:rPr lang="en-US" sz="2800" b="1" i="1" dirty="0">
                <a:solidFill>
                  <a:srgbClr val="C00000"/>
                </a:solidFill>
                <a:latin typeface="Arial" panose="020B0604020202020204" pitchFamily="34" charset="0"/>
                <a:cs typeface="Arial" panose="020B0604020202020204" pitchFamily="34" charset="0"/>
              </a:rPr>
              <a:t>last time</a:t>
            </a:r>
            <a:r>
              <a:rPr lang="en-US" sz="2800" b="1"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7294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13 - “The” Anti-Christ</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62647D8-833A-A9EC-C0E4-63172A0BB1C2}"/>
              </a:ext>
            </a:extLst>
          </p:cNvPr>
          <p:cNvSpPr txBox="1"/>
          <p:nvPr/>
        </p:nvSpPr>
        <p:spPr>
          <a:xfrm>
            <a:off x="834097" y="626120"/>
            <a:ext cx="10441573" cy="5693866"/>
          </a:xfrm>
          <a:prstGeom prst="rect">
            <a:avLst/>
          </a:prstGeom>
          <a:noFill/>
        </p:spPr>
        <p:txBody>
          <a:bodyPr wrap="square" rtlCol="0">
            <a:spAutoFit/>
          </a:bodyPr>
          <a:lstStyle/>
          <a:p>
            <a:pPr algn="ctr"/>
            <a:r>
              <a:rPr lang="en-US" sz="2600" b="1" u="sng" dirty="0">
                <a:latin typeface="Arial" panose="020B0604020202020204" pitchFamily="34" charset="0"/>
                <a:cs typeface="Arial" panose="020B0604020202020204" pitchFamily="34" charset="0"/>
              </a:rPr>
              <a:t>Anti-Christ (AC) Facts</a:t>
            </a:r>
          </a:p>
          <a:p>
            <a:pPr algn="ctr"/>
            <a:endParaRPr lang="en-US" sz="2600" b="1" dirty="0">
              <a:latin typeface="Arial" panose="020B0604020202020204" pitchFamily="34" charset="0"/>
              <a:cs typeface="Arial" panose="020B0604020202020204" pitchFamily="34" charset="0"/>
            </a:endParaRPr>
          </a:p>
          <a:p>
            <a:pPr marL="457200" indent="-457200">
              <a:buClr>
                <a:schemeClr val="tx1"/>
              </a:buClr>
              <a:buFont typeface="Wingdings" panose="05000000000000000000" pitchFamily="2" charset="2"/>
              <a:buChar char="ü"/>
            </a:pPr>
            <a:r>
              <a:rPr lang="en-US" sz="2600" b="1" dirty="0">
                <a:solidFill>
                  <a:srgbClr val="C00000"/>
                </a:solidFill>
                <a:latin typeface="Arial" panose="020B0604020202020204" pitchFamily="34" charset="0"/>
                <a:cs typeface="Arial" panose="020B0604020202020204" pitchFamily="34" charset="0"/>
              </a:rPr>
              <a:t>Anti-Christ</a:t>
            </a:r>
            <a:endParaRPr lang="en-US" sz="2600" b="1" dirty="0">
              <a:latin typeface="Arial" panose="020B0604020202020204" pitchFamily="34" charset="0"/>
              <a:cs typeface="Arial" panose="020B0604020202020204" pitchFamily="34" charset="0"/>
            </a:endParaRPr>
          </a:p>
          <a:p>
            <a:pPr marL="914400" lvl="1" indent="-457200">
              <a:buClr>
                <a:schemeClr val="tx1"/>
              </a:buClr>
              <a:buFont typeface="Arial" panose="020B0604020202020204" pitchFamily="34" charset="0"/>
              <a:buChar char="•"/>
            </a:pPr>
            <a:r>
              <a:rPr lang="en-US" sz="2600" b="1" dirty="0">
                <a:latin typeface="Arial" panose="020B0604020202020204" pitchFamily="34" charset="0"/>
                <a:cs typeface="Arial" panose="020B0604020202020204" pitchFamily="34" charset="0"/>
              </a:rPr>
              <a:t>Plurality </a:t>
            </a:r>
            <a:r>
              <a:rPr lang="en-US" sz="2600" b="1" u="sng" dirty="0">
                <a:latin typeface="Arial" panose="020B0604020202020204" pitchFamily="34" charset="0"/>
                <a:cs typeface="Arial" panose="020B0604020202020204" pitchFamily="34" charset="0"/>
              </a:rPr>
              <a:t>already</a:t>
            </a:r>
            <a:r>
              <a:rPr lang="en-US" sz="2600" b="1" dirty="0">
                <a:latin typeface="Arial" panose="020B0604020202020204" pitchFamily="34" charset="0"/>
                <a:cs typeface="Arial" panose="020B0604020202020204" pitchFamily="34" charset="0"/>
              </a:rPr>
              <a:t> here</a:t>
            </a:r>
          </a:p>
          <a:p>
            <a:pPr marL="914400" lvl="1" indent="-457200">
              <a:buClr>
                <a:schemeClr val="tx1"/>
              </a:buClr>
              <a:buFont typeface="Arial" panose="020B0604020202020204" pitchFamily="34" charset="0"/>
              <a:buChar char="•"/>
            </a:pPr>
            <a:r>
              <a:rPr lang="en-US" sz="2600" b="1" dirty="0">
                <a:latin typeface="Arial" panose="020B0604020202020204" pitchFamily="34" charset="0"/>
                <a:cs typeface="Arial" panose="020B0604020202020204" pitchFamily="34" charset="0"/>
              </a:rPr>
              <a:t>Denies Jesus is the Christ; Jesus came in flesh</a:t>
            </a:r>
          </a:p>
          <a:p>
            <a:pPr marL="1371600" lvl="2" indent="-457200">
              <a:buClr>
                <a:schemeClr val="tx1"/>
              </a:buClr>
              <a:buFont typeface="Arial" panose="020B0604020202020204" pitchFamily="34" charset="0"/>
              <a:buChar char="•"/>
            </a:pPr>
            <a:r>
              <a:rPr lang="en-US" sz="2600" b="1" dirty="0">
                <a:latin typeface="Arial" panose="020B0604020202020204" pitchFamily="34" charset="0"/>
                <a:cs typeface="Arial" panose="020B0604020202020204" pitchFamily="34" charset="0"/>
              </a:rPr>
              <a:t>Pre-M never claim this against Beast &amp; “666”</a:t>
            </a:r>
          </a:p>
          <a:p>
            <a:pPr marL="457200" indent="-457200">
              <a:buClr>
                <a:schemeClr val="tx1"/>
              </a:buClr>
              <a:buFont typeface="Wingdings" panose="05000000000000000000" pitchFamily="2" charset="2"/>
              <a:buChar char="ü"/>
            </a:pPr>
            <a:endParaRPr lang="en-US" sz="2600" b="1" dirty="0">
              <a:latin typeface="Arial" panose="020B0604020202020204" pitchFamily="34" charset="0"/>
              <a:cs typeface="Arial" panose="020B0604020202020204" pitchFamily="34" charset="0"/>
            </a:endParaRPr>
          </a:p>
          <a:p>
            <a:pPr marL="457200" indent="-457200">
              <a:buClr>
                <a:schemeClr val="tx1"/>
              </a:buClr>
              <a:buFont typeface="Wingdings" panose="05000000000000000000" pitchFamily="2" charset="2"/>
              <a:buChar char="ü"/>
            </a:pPr>
            <a:r>
              <a:rPr lang="en-US" sz="2600" b="1" dirty="0">
                <a:latin typeface="Arial" panose="020B0604020202020204" pitchFamily="34" charset="0"/>
                <a:cs typeface="Arial" panose="020B0604020202020204" pitchFamily="34" charset="0"/>
              </a:rPr>
              <a:t>Greek word for </a:t>
            </a:r>
            <a:r>
              <a:rPr lang="en-US" sz="2600" b="1" dirty="0">
                <a:solidFill>
                  <a:srgbClr val="C00000"/>
                </a:solidFill>
                <a:latin typeface="Arial" panose="020B0604020202020204" pitchFamily="34" charset="0"/>
                <a:cs typeface="Arial" panose="020B0604020202020204" pitchFamily="34" charset="0"/>
              </a:rPr>
              <a:t>Anti-Christ</a:t>
            </a:r>
            <a:r>
              <a:rPr lang="en-US" sz="2600" b="1" dirty="0">
                <a:latin typeface="Arial" panose="020B0604020202020204" pitchFamily="34" charset="0"/>
                <a:cs typeface="Arial" panose="020B0604020202020204" pitchFamily="34" charset="0"/>
              </a:rPr>
              <a:t>  *ONLY*  found in 1 &amp; 2 John </a:t>
            </a:r>
            <a:r>
              <a:rPr lang="en-US" sz="2600" b="1" baseline="30000" dirty="0">
                <a:solidFill>
                  <a:srgbClr val="C00000"/>
                </a:solidFill>
                <a:latin typeface="Arial" panose="020B0604020202020204" pitchFamily="34" charset="0"/>
                <a:cs typeface="Arial" panose="020B0604020202020204" pitchFamily="34" charset="0"/>
              </a:rPr>
              <a:t>1</a:t>
            </a:r>
          </a:p>
          <a:p>
            <a:pPr marL="914400" lvl="1" indent="-457200">
              <a:buClr>
                <a:schemeClr val="tx1"/>
              </a:buClr>
              <a:buFont typeface="Arial" panose="020B0604020202020204" pitchFamily="34" charset="0"/>
              <a:buChar char="•"/>
            </a:pPr>
            <a:r>
              <a:rPr lang="en-US" sz="2600" b="1" dirty="0">
                <a:latin typeface="Arial" panose="020B0604020202020204" pitchFamily="34" charset="0"/>
                <a:cs typeface="Arial" panose="020B0604020202020204" pitchFamily="34" charset="0"/>
              </a:rPr>
              <a:t>Translations comment </a:t>
            </a:r>
            <a:r>
              <a:rPr lang="en-US" sz="2600" b="1" dirty="0">
                <a:solidFill>
                  <a:srgbClr val="C00000"/>
                </a:solidFill>
                <a:latin typeface="Arial" panose="020B0604020202020204" pitchFamily="34" charset="0"/>
                <a:cs typeface="Arial" panose="020B0604020202020204" pitchFamily="34" charset="0"/>
              </a:rPr>
              <a:t>Anti-Christ</a:t>
            </a:r>
            <a:r>
              <a:rPr lang="en-US" sz="2600" b="1" dirty="0">
                <a:latin typeface="Arial" panose="020B0604020202020204" pitchFamily="34" charset="0"/>
                <a:cs typeface="Arial" panose="020B0604020202020204" pitchFamily="34" charset="0"/>
              </a:rPr>
              <a:t> parenthetically </a:t>
            </a:r>
            <a:r>
              <a:rPr lang="en-US" sz="2600" b="1" baseline="30000" dirty="0">
                <a:solidFill>
                  <a:srgbClr val="C00000"/>
                </a:solidFill>
                <a:latin typeface="Arial" panose="020B0604020202020204" pitchFamily="34" charset="0"/>
                <a:cs typeface="Arial" panose="020B0604020202020204" pitchFamily="34" charset="0"/>
              </a:rPr>
              <a:t>1</a:t>
            </a:r>
          </a:p>
          <a:p>
            <a:pPr marL="914400" lvl="1" indent="-457200">
              <a:buClr>
                <a:schemeClr val="tx1"/>
              </a:buClr>
              <a:buFont typeface="Arial" panose="020B0604020202020204" pitchFamily="34" charset="0"/>
              <a:buChar char="•"/>
            </a:pPr>
            <a:r>
              <a:rPr lang="en-US" sz="2600" b="1" dirty="0">
                <a:latin typeface="Arial" panose="020B0604020202020204" pitchFamily="34" charset="0"/>
                <a:cs typeface="Arial" panose="020B0604020202020204" pitchFamily="34" charset="0"/>
              </a:rPr>
              <a:t>Pre-M claim “Beast/666 ‘sounds’ like an </a:t>
            </a:r>
            <a:r>
              <a:rPr lang="en-US" sz="2600" b="1" dirty="0">
                <a:solidFill>
                  <a:srgbClr val="C00000"/>
                </a:solidFill>
                <a:latin typeface="Arial" panose="020B0604020202020204" pitchFamily="34" charset="0"/>
                <a:cs typeface="Arial" panose="020B0604020202020204" pitchFamily="34" charset="0"/>
              </a:rPr>
              <a:t>Anti-Christ</a:t>
            </a:r>
            <a:r>
              <a:rPr lang="en-US" sz="2600" b="1" dirty="0">
                <a:latin typeface="Arial" panose="020B0604020202020204" pitchFamily="34" charset="0"/>
                <a:cs typeface="Arial" panose="020B0604020202020204" pitchFamily="34" charset="0"/>
              </a:rPr>
              <a:t>”</a:t>
            </a:r>
          </a:p>
          <a:p>
            <a:pPr marL="914400" lvl="1" indent="-457200">
              <a:buClr>
                <a:schemeClr val="tx1"/>
              </a:buClr>
              <a:buFont typeface="Arial" panose="020B0604020202020204" pitchFamily="34" charset="0"/>
              <a:buChar char="•"/>
            </a:pPr>
            <a:r>
              <a:rPr lang="en-US" sz="2600" b="1" dirty="0">
                <a:latin typeface="Arial" panose="020B0604020202020204" pitchFamily="34" charset="0"/>
                <a:cs typeface="Arial" panose="020B0604020202020204" pitchFamily="34" charset="0"/>
              </a:rPr>
              <a:t>No Revelation character assigned as “The” </a:t>
            </a:r>
            <a:r>
              <a:rPr lang="en-US" sz="2600" b="1" dirty="0">
                <a:solidFill>
                  <a:srgbClr val="C00000"/>
                </a:solidFill>
                <a:latin typeface="Arial" panose="020B0604020202020204" pitchFamily="34" charset="0"/>
                <a:cs typeface="Arial" panose="020B0604020202020204" pitchFamily="34" charset="0"/>
              </a:rPr>
              <a:t>Anti-Christ</a:t>
            </a:r>
          </a:p>
          <a:p>
            <a:pPr marL="457200" indent="-457200">
              <a:buFont typeface="Wingdings" panose="05000000000000000000" pitchFamily="2" charset="2"/>
              <a:buChar char="ü"/>
            </a:pPr>
            <a:endParaRPr lang="en-US" sz="26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600" b="1" dirty="0">
                <a:latin typeface="Arial" panose="020B0604020202020204" pitchFamily="34" charset="0"/>
                <a:cs typeface="Arial" panose="020B0604020202020204" pitchFamily="34" charset="0"/>
              </a:rPr>
              <a:t>Revelation never claims </a:t>
            </a:r>
            <a:r>
              <a:rPr lang="en-US" sz="2600" b="1" dirty="0">
                <a:solidFill>
                  <a:srgbClr val="C00000"/>
                </a:solidFill>
                <a:latin typeface="Arial" panose="020B0604020202020204" pitchFamily="34" charset="0"/>
                <a:cs typeface="Arial" panose="020B0604020202020204" pitchFamily="34" charset="0"/>
              </a:rPr>
              <a:t>Anti-Christ</a:t>
            </a:r>
            <a:r>
              <a:rPr lang="en-US" sz="2600" b="1" dirty="0">
                <a:latin typeface="Arial" panose="020B0604020202020204" pitchFamily="34" charset="0"/>
                <a:cs typeface="Arial" panose="020B0604020202020204" pitchFamily="34" charset="0"/>
              </a:rPr>
              <a:t> = Beast = “666”</a:t>
            </a:r>
          </a:p>
          <a:p>
            <a:pPr marL="457200" indent="-457200">
              <a:buFont typeface="Wingdings" panose="05000000000000000000" pitchFamily="2" charset="2"/>
              <a:buChar char="ü"/>
            </a:pPr>
            <a:r>
              <a:rPr lang="en-US" sz="2600" b="1" dirty="0">
                <a:latin typeface="Arial" panose="020B0604020202020204" pitchFamily="34" charset="0"/>
                <a:cs typeface="Arial" panose="020B0604020202020204" pitchFamily="34" charset="0"/>
              </a:rPr>
              <a:t>Bible never claims </a:t>
            </a:r>
            <a:r>
              <a:rPr lang="en-US" sz="2600" b="1" dirty="0">
                <a:solidFill>
                  <a:srgbClr val="C00000"/>
                </a:solidFill>
                <a:latin typeface="Arial" panose="020B0604020202020204" pitchFamily="34" charset="0"/>
                <a:cs typeface="Arial" panose="020B0604020202020204" pitchFamily="34" charset="0"/>
              </a:rPr>
              <a:t>Anti-Christ</a:t>
            </a:r>
            <a:r>
              <a:rPr lang="en-US" sz="2600" b="1" dirty="0">
                <a:latin typeface="Arial" panose="020B0604020202020204" pitchFamily="34" charset="0"/>
                <a:cs typeface="Arial" panose="020B0604020202020204" pitchFamily="34" charset="0"/>
              </a:rPr>
              <a:t> nor Beast/666 is end of world</a:t>
            </a:r>
          </a:p>
        </p:txBody>
      </p:sp>
      <p:sp>
        <p:nvSpPr>
          <p:cNvPr id="6" name="TextBox 5">
            <a:extLst>
              <a:ext uri="{FF2B5EF4-FFF2-40B4-BE49-F238E27FC236}">
                <a16:creationId xmlns:a16="http://schemas.microsoft.com/office/drawing/2014/main" id="{E7CF3F3C-7A2A-B985-4EFA-B6E59A1CCA03}"/>
              </a:ext>
            </a:extLst>
          </p:cNvPr>
          <p:cNvSpPr txBox="1"/>
          <p:nvPr/>
        </p:nvSpPr>
        <p:spPr>
          <a:xfrm>
            <a:off x="66502" y="6394071"/>
            <a:ext cx="9010996" cy="400110"/>
          </a:xfrm>
          <a:prstGeom prst="rect">
            <a:avLst/>
          </a:prstGeom>
          <a:noFill/>
        </p:spPr>
        <p:txBody>
          <a:bodyPr wrap="square">
            <a:spAutoFit/>
          </a:bodyPr>
          <a:lstStyle/>
          <a:p>
            <a:r>
              <a:rPr lang="en-US" sz="2000" b="1" baseline="30000" dirty="0">
                <a:solidFill>
                  <a:srgbClr val="C00000"/>
                </a:solidFill>
                <a:latin typeface="Arial" panose="020B0604020202020204" pitchFamily="34" charset="0"/>
                <a:cs typeface="Arial" panose="020B0604020202020204" pitchFamily="34" charset="0"/>
              </a:rPr>
              <a:t>1</a:t>
            </a:r>
            <a:r>
              <a:rPr lang="en-US" sz="2000" b="1" baseline="30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biblehub.com</a:t>
            </a:r>
          </a:p>
        </p:txBody>
      </p:sp>
      <p:sp>
        <p:nvSpPr>
          <p:cNvPr id="7" name="Rectangle 6">
            <a:extLst>
              <a:ext uri="{FF2B5EF4-FFF2-40B4-BE49-F238E27FC236}">
                <a16:creationId xmlns:a16="http://schemas.microsoft.com/office/drawing/2014/main" id="{0EB01E59-94B0-3CA1-821E-F50DDB8B5361}"/>
              </a:ext>
            </a:extLst>
          </p:cNvPr>
          <p:cNvSpPr>
            <a:spLocks noChangeArrowheads="1"/>
          </p:cNvSpPr>
          <p:nvPr/>
        </p:nvSpPr>
        <p:spPr bwMode="auto">
          <a:xfrm>
            <a:off x="-8178" y="6368506"/>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59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fade">
                                      <p:cBhvr>
                                        <p:cTn id="21" dur="500"/>
                                        <p:tgtEl>
                                          <p:spTgt spid="5">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Effect transition="in" filter="fade">
                                      <p:cBhvr>
                                        <p:cTn id="24" dur="500"/>
                                        <p:tgtEl>
                                          <p:spTgt spid="5">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10" end="10"/>
                                            </p:txEl>
                                          </p:spTgt>
                                        </p:tgtEl>
                                        <p:attrNameLst>
                                          <p:attrName>style.visibility</p:attrName>
                                        </p:attrNameLst>
                                      </p:cBhvr>
                                      <p:to>
                                        <p:strVal val="visible"/>
                                      </p:to>
                                    </p:set>
                                    <p:animEffect transition="in" filter="fade">
                                      <p:cBhvr>
                                        <p:cTn id="30" dur="500"/>
                                        <p:tgtEl>
                                          <p:spTgt spid="5">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animEffect transition="in" filter="fade">
                                      <p:cBhvr>
                                        <p:cTn id="35" dur="500"/>
                                        <p:tgtEl>
                                          <p:spTgt spid="5">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13" end="13"/>
                                            </p:txEl>
                                          </p:spTgt>
                                        </p:tgtEl>
                                        <p:attrNameLst>
                                          <p:attrName>style.visibility</p:attrName>
                                        </p:attrNameLst>
                                      </p:cBhvr>
                                      <p:to>
                                        <p:strVal val="visible"/>
                                      </p:to>
                                    </p:set>
                                    <p:animEffect transition="in" filter="fade">
                                      <p:cBhvr>
                                        <p:cTn id="38"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13:15-17 - Credit Cards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pic>
        <p:nvPicPr>
          <p:cNvPr id="4" name="Picture 6">
            <a:extLst>
              <a:ext uri="{FF2B5EF4-FFF2-40B4-BE49-F238E27FC236}">
                <a16:creationId xmlns:a16="http://schemas.microsoft.com/office/drawing/2014/main" id="{F28F8B62-C545-3EAD-AC18-AAFF13BBF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82" y="568101"/>
            <a:ext cx="10579602" cy="6160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29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13:15-17 - Credit Cards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2820579-17A2-437C-7FEC-A5ED156CBCF7}"/>
              </a:ext>
            </a:extLst>
          </p:cNvPr>
          <p:cNvSpPr txBox="1"/>
          <p:nvPr/>
        </p:nvSpPr>
        <p:spPr>
          <a:xfrm>
            <a:off x="0" y="623471"/>
            <a:ext cx="12192000" cy="3108543"/>
          </a:xfrm>
          <a:prstGeom prst="rect">
            <a:avLst/>
          </a:prstGeom>
          <a:solidFill>
            <a:srgbClr val="FFFF00"/>
          </a:solidFill>
          <a:ln>
            <a:solidFill>
              <a:schemeClr val="tx1"/>
            </a:solidFill>
          </a:ln>
        </p:spPr>
        <p:txBody>
          <a:bodyPr wrap="square">
            <a:spAutoFit/>
          </a:bodyPr>
          <a:lstStyle/>
          <a:p>
            <a:pPr algn="just"/>
            <a:r>
              <a:rPr lang="en-US" sz="2800" b="1" i="1" baseline="30000" dirty="0">
                <a:solidFill>
                  <a:srgbClr val="C00000"/>
                </a:solidFill>
                <a:latin typeface="Arial" panose="020B0604020202020204" pitchFamily="34" charset="0"/>
                <a:cs typeface="Arial" panose="020B0604020202020204" pitchFamily="34" charset="0"/>
              </a:rPr>
              <a:t>15</a:t>
            </a:r>
            <a:r>
              <a:rPr lang="en-US" sz="2800" b="1" i="1" baseline="30000"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he had power to give life unto the image of the beast, that the image of the beast should both speak, and cause that as many as would not worship the image of the beast should be killed. </a:t>
            </a:r>
          </a:p>
          <a:p>
            <a:pPr algn="just"/>
            <a:r>
              <a:rPr lang="en-US" sz="2800" b="1" i="1" baseline="30000" dirty="0">
                <a:solidFill>
                  <a:srgbClr val="C00000"/>
                </a:solidFill>
                <a:latin typeface="Arial" panose="020B0604020202020204" pitchFamily="34" charset="0"/>
                <a:cs typeface="Arial" panose="020B0604020202020204" pitchFamily="34" charset="0"/>
              </a:rPr>
              <a:t>16  </a:t>
            </a:r>
            <a:r>
              <a:rPr lang="en-US" sz="2800" b="1" i="1" dirty="0">
                <a:latin typeface="Arial" panose="020B0604020202020204" pitchFamily="34" charset="0"/>
                <a:cs typeface="Arial" panose="020B0604020202020204" pitchFamily="34" charset="0"/>
              </a:rPr>
              <a:t>And he causes all, both small and great, rich and poor, free and bond, to receive a mark in their right hand, or in their foreheads:  </a:t>
            </a:r>
          </a:p>
          <a:p>
            <a:pPr algn="just"/>
            <a:r>
              <a:rPr lang="en-US" sz="2800" b="1" i="1" baseline="30000" dirty="0">
                <a:solidFill>
                  <a:srgbClr val="C00000"/>
                </a:solidFill>
                <a:latin typeface="Arial" panose="020B0604020202020204" pitchFamily="34" charset="0"/>
                <a:cs typeface="Arial" panose="020B0604020202020204" pitchFamily="34" charset="0"/>
              </a:rPr>
              <a:t>17</a:t>
            </a:r>
            <a:r>
              <a:rPr lang="en-US" sz="2800" b="1" i="1" dirty="0">
                <a:latin typeface="Arial" panose="020B0604020202020204" pitchFamily="34" charset="0"/>
                <a:cs typeface="Arial" panose="020B0604020202020204" pitchFamily="34" charset="0"/>
              </a:rPr>
              <a:t> </a:t>
            </a:r>
            <a:r>
              <a:rPr lang="en-US" sz="2800" b="1" i="1" dirty="0">
                <a:solidFill>
                  <a:srgbClr val="C00000"/>
                </a:solidFill>
                <a:latin typeface="Arial" panose="020B0604020202020204" pitchFamily="34" charset="0"/>
                <a:cs typeface="Arial" panose="020B0604020202020204" pitchFamily="34" charset="0"/>
              </a:rPr>
              <a:t>And that no man might buy or sell, save he that had the mark, or the name of the beast, or the number of his name.</a:t>
            </a:r>
          </a:p>
        </p:txBody>
      </p:sp>
    </p:spTree>
    <p:extLst>
      <p:ext uri="{BB962C8B-B14F-4D97-AF65-F5344CB8AC3E}">
        <p14:creationId xmlns:p14="http://schemas.microsoft.com/office/powerpoint/2010/main" val="251358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13:15-17 - Credit Cards</a:t>
            </a:r>
          </a:p>
        </p:txBody>
      </p:sp>
      <p:sp>
        <p:nvSpPr>
          <p:cNvPr id="4" name="TextBox 3">
            <a:extLst>
              <a:ext uri="{FF2B5EF4-FFF2-40B4-BE49-F238E27FC236}">
                <a16:creationId xmlns:a16="http://schemas.microsoft.com/office/drawing/2014/main" id="{D4CFE4B1-6F35-5C0E-80EB-41C838ED87D5}"/>
              </a:ext>
            </a:extLst>
          </p:cNvPr>
          <p:cNvSpPr txBox="1"/>
          <p:nvPr/>
        </p:nvSpPr>
        <p:spPr>
          <a:xfrm>
            <a:off x="1523395" y="649156"/>
            <a:ext cx="9062977" cy="954107"/>
          </a:xfrm>
          <a:prstGeom prst="rect">
            <a:avLst/>
          </a:prstGeom>
          <a:noFill/>
        </p:spPr>
        <p:txBody>
          <a:bodyPr wrap="square">
            <a:spAutoFit/>
          </a:bodyPr>
          <a:lstStyle/>
          <a:p>
            <a:pPr algn="ctr"/>
            <a:r>
              <a:rPr lang="en-US" sz="2800" b="1" u="sng" dirty="0">
                <a:latin typeface="Arial" panose="020B0604020202020204" pitchFamily="34" charset="0"/>
                <a:cs typeface="Arial" panose="020B0604020202020204" pitchFamily="34" charset="0"/>
              </a:rPr>
              <a:t>“Is a Cashless Society Part of the End Times?”</a:t>
            </a:r>
          </a:p>
          <a:p>
            <a:pPr algn="ctr"/>
            <a:r>
              <a:rPr lang="en-US" sz="2800" b="1" dirty="0">
                <a:latin typeface="Arial" panose="020B0604020202020204" pitchFamily="34" charset="0"/>
                <a:cs typeface="Arial" panose="020B0604020202020204" pitchFamily="34" charset="0"/>
              </a:rPr>
              <a:t>(Heather Riggleman)</a:t>
            </a:r>
          </a:p>
        </p:txBody>
      </p:sp>
      <p:sp>
        <p:nvSpPr>
          <p:cNvPr id="5" name="TextBox 4">
            <a:extLst>
              <a:ext uri="{FF2B5EF4-FFF2-40B4-BE49-F238E27FC236}">
                <a16:creationId xmlns:a16="http://schemas.microsoft.com/office/drawing/2014/main" id="{DF9C7B3B-A0E1-517E-C66B-0486DE86C4A2}"/>
              </a:ext>
            </a:extLst>
          </p:cNvPr>
          <p:cNvSpPr txBox="1"/>
          <p:nvPr/>
        </p:nvSpPr>
        <p:spPr>
          <a:xfrm>
            <a:off x="66502" y="6437931"/>
            <a:ext cx="12087854" cy="369332"/>
          </a:xfrm>
          <a:prstGeom prst="rect">
            <a:avLst/>
          </a:prstGeom>
          <a:noFill/>
        </p:spPr>
        <p:txBody>
          <a:bodyPr wrap="square">
            <a:spAutoFit/>
          </a:bodyPr>
          <a:lstStyle/>
          <a:p>
            <a:r>
              <a:rPr lang="en-US" sz="2400" b="1" baseline="30000" dirty="0">
                <a:solidFill>
                  <a:srgbClr val="C00000"/>
                </a:solidFill>
                <a:latin typeface="Arial" panose="020B0604020202020204" pitchFamily="34" charset="0"/>
                <a:cs typeface="Arial" panose="020B0604020202020204" pitchFamily="34" charset="0"/>
              </a:rPr>
              <a:t>1</a:t>
            </a:r>
            <a:r>
              <a:rPr lang="en-US" sz="2400" b="1" baseline="3000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https://www.crosswalk.com/special-coverage/end-times/is-a-cashless-society-part-of-the-end-times.html</a:t>
            </a:r>
            <a:endParaRPr lang="en-US" sz="24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3120AB7-679D-2AF7-65D7-4E37DCA50764}"/>
              </a:ext>
            </a:extLst>
          </p:cNvPr>
          <p:cNvSpPr txBox="1"/>
          <p:nvPr/>
        </p:nvSpPr>
        <p:spPr>
          <a:xfrm>
            <a:off x="-9524" y="1833834"/>
            <a:ext cx="12201524" cy="4401205"/>
          </a:xfrm>
          <a:prstGeom prst="rect">
            <a:avLst/>
          </a:prstGeom>
          <a:solidFill>
            <a:schemeClr val="bg1">
              <a:lumMod val="95000"/>
            </a:schemeClr>
          </a:solidFill>
          <a:ln>
            <a:solidFill>
              <a:schemeClr val="tx1"/>
            </a:solidFill>
          </a:ln>
        </p:spPr>
        <p:txBody>
          <a:bodyPr wrap="square">
            <a:spAutoFit/>
          </a:bodyPr>
          <a:lstStyle/>
          <a:p>
            <a:pPr algn="just"/>
            <a:r>
              <a:rPr lang="en-US" sz="2800" b="1" i="0" dirty="0">
                <a:solidFill>
                  <a:srgbClr val="333333"/>
                </a:solidFill>
                <a:effectLst/>
                <a:latin typeface="Arial" panose="020B0604020202020204" pitchFamily="34" charset="0"/>
                <a:cs typeface="Arial" panose="020B0604020202020204" pitchFamily="34" charset="0"/>
              </a:rPr>
              <a:t>Many view a cashless society as an imminent threat because they believe it will usher in the Antichrist and make it easier for the government to track us and therefore control us - eventually giving the Antichrist the ability to implement the mark of the beast. However, when the Antichrist does come, he will have the power to declare cash as worthless. </a:t>
            </a:r>
            <a:r>
              <a:rPr lang="en-US" sz="2800" b="1" i="0" baseline="30000" dirty="0">
                <a:solidFill>
                  <a:srgbClr val="C00000"/>
                </a:solidFill>
                <a:effectLst/>
                <a:latin typeface="Arial" panose="020B0604020202020204" pitchFamily="34" charset="0"/>
                <a:cs typeface="Arial" panose="020B0604020202020204" pitchFamily="34" charset="0"/>
              </a:rPr>
              <a:t>1</a:t>
            </a:r>
            <a:r>
              <a:rPr lang="en-US" sz="2800" b="1" i="0" dirty="0">
                <a:solidFill>
                  <a:srgbClr val="333333"/>
                </a:solidFill>
                <a:effectLst/>
                <a:latin typeface="Arial" panose="020B0604020202020204" pitchFamily="34" charset="0"/>
                <a:cs typeface="Arial" panose="020B0604020202020204" pitchFamily="34" charset="0"/>
              </a:rPr>
              <a:t> He will have the power to require a new form of cash and require individuals to take the mark of the beast and pledge their allegiance in order to acquire this new way of buying and selling goods. But even in a cashless society, there are ways around the system. Bartering will always exist. </a:t>
            </a:r>
          </a:p>
        </p:txBody>
      </p:sp>
      <p:sp>
        <p:nvSpPr>
          <p:cNvPr id="7" name="Rectangle 6">
            <a:extLst>
              <a:ext uri="{FF2B5EF4-FFF2-40B4-BE49-F238E27FC236}">
                <a16:creationId xmlns:a16="http://schemas.microsoft.com/office/drawing/2014/main" id="{8B25622A-111C-24C6-A0EC-DAA7DE525E24}"/>
              </a:ext>
            </a:extLst>
          </p:cNvPr>
          <p:cNvSpPr>
            <a:spLocks noChangeArrowheads="1"/>
          </p:cNvSpPr>
          <p:nvPr/>
        </p:nvSpPr>
        <p:spPr bwMode="auto">
          <a:xfrm>
            <a:off x="-8178" y="6368506"/>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20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39</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13:15-17 - Credit Cards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CD8C2E1-90F6-0A59-14BB-496619C798F1}"/>
              </a:ext>
            </a:extLst>
          </p:cNvPr>
          <p:cNvSpPr txBox="1"/>
          <p:nvPr/>
        </p:nvSpPr>
        <p:spPr>
          <a:xfrm>
            <a:off x="-14514" y="1848853"/>
            <a:ext cx="12198946" cy="2677656"/>
          </a:xfrm>
          <a:prstGeom prst="rect">
            <a:avLst/>
          </a:prstGeom>
          <a:solidFill>
            <a:schemeClr val="bg1">
              <a:lumMod val="95000"/>
            </a:schemeClr>
          </a:solidFill>
          <a:ln>
            <a:solidFill>
              <a:schemeClr val="tx1"/>
            </a:solidFill>
          </a:ln>
        </p:spPr>
        <p:txBody>
          <a:bodyPr wrap="square">
            <a:spAutoFit/>
          </a:bodyPr>
          <a:lstStyle/>
          <a:p>
            <a:pPr algn="just"/>
            <a:r>
              <a:rPr lang="en-US" sz="2800" b="1" i="0" dirty="0">
                <a:solidFill>
                  <a:srgbClr val="333333"/>
                </a:solidFill>
                <a:effectLst/>
                <a:latin typeface="Arial" panose="020B0604020202020204" pitchFamily="34" charset="0"/>
                <a:cs typeface="Arial" panose="020B0604020202020204" pitchFamily="34" charset="0"/>
              </a:rPr>
              <a:t>A cashless society will not usher in the Antichrist, nor is it ungodly or antibiblical. Should a cashless society happen, Christians should not fear it. Instead, Christians should have faith in God. Faith and trust that He will provide for all of their needs. Ultimately, we need to remember God is the one who provides our jobs and He is the one who supplies all of our needs. The rapture could occur at any moment.</a:t>
            </a:r>
          </a:p>
        </p:txBody>
      </p:sp>
      <p:sp>
        <p:nvSpPr>
          <p:cNvPr id="5" name="TextBox 4">
            <a:extLst>
              <a:ext uri="{FF2B5EF4-FFF2-40B4-BE49-F238E27FC236}">
                <a16:creationId xmlns:a16="http://schemas.microsoft.com/office/drawing/2014/main" id="{53E29DC0-7DBC-8A51-1FE5-55A8A1442D27}"/>
              </a:ext>
            </a:extLst>
          </p:cNvPr>
          <p:cNvSpPr txBox="1"/>
          <p:nvPr/>
        </p:nvSpPr>
        <p:spPr>
          <a:xfrm>
            <a:off x="-58568" y="-1032720"/>
            <a:ext cx="9062977" cy="892552"/>
          </a:xfrm>
          <a:prstGeom prst="rect">
            <a:avLst/>
          </a:prstGeom>
          <a:noFill/>
        </p:spPr>
        <p:txBody>
          <a:bodyPr wrap="square">
            <a:spAutoFit/>
          </a:bodyPr>
          <a:lstStyle/>
          <a:p>
            <a:pPr algn="ctr"/>
            <a:r>
              <a:rPr lang="en-US" sz="2600" b="1" u="sng" dirty="0">
                <a:latin typeface="Arial" panose="020B0604020202020204" pitchFamily="34" charset="0"/>
                <a:cs typeface="Arial" panose="020B0604020202020204" pitchFamily="34" charset="0"/>
              </a:rPr>
              <a:t>“Is a Cashless Society Part of the End Times?”</a:t>
            </a:r>
          </a:p>
          <a:p>
            <a:pPr algn="ctr"/>
            <a:r>
              <a:rPr lang="en-US" sz="2600" b="1" dirty="0">
                <a:latin typeface="Arial" panose="020B0604020202020204" pitchFamily="34" charset="0"/>
                <a:cs typeface="Arial" panose="020B0604020202020204" pitchFamily="34" charset="0"/>
              </a:rPr>
              <a:t>(continued)</a:t>
            </a:r>
          </a:p>
        </p:txBody>
      </p:sp>
      <p:sp>
        <p:nvSpPr>
          <p:cNvPr id="6" name="TextBox 5">
            <a:extLst>
              <a:ext uri="{FF2B5EF4-FFF2-40B4-BE49-F238E27FC236}">
                <a16:creationId xmlns:a16="http://schemas.microsoft.com/office/drawing/2014/main" id="{7520F931-2241-4271-28A7-C312FE37866D}"/>
              </a:ext>
            </a:extLst>
          </p:cNvPr>
          <p:cNvSpPr txBox="1"/>
          <p:nvPr/>
        </p:nvSpPr>
        <p:spPr>
          <a:xfrm>
            <a:off x="1523395" y="649156"/>
            <a:ext cx="9062977" cy="954107"/>
          </a:xfrm>
          <a:prstGeom prst="rect">
            <a:avLst/>
          </a:prstGeom>
          <a:noFill/>
        </p:spPr>
        <p:txBody>
          <a:bodyPr wrap="square">
            <a:spAutoFit/>
          </a:bodyPr>
          <a:lstStyle/>
          <a:p>
            <a:pPr algn="ctr"/>
            <a:r>
              <a:rPr lang="en-US" sz="2800" b="1" u="sng" dirty="0">
                <a:latin typeface="Arial" panose="020B0604020202020204" pitchFamily="34" charset="0"/>
                <a:cs typeface="Arial" panose="020B0604020202020204" pitchFamily="34" charset="0"/>
              </a:rPr>
              <a:t>“Is a Cashless Society Part of the End Times?”</a:t>
            </a:r>
          </a:p>
          <a:p>
            <a:pPr algn="ctr"/>
            <a:r>
              <a:rPr lang="en-US" sz="2800" b="1" dirty="0">
                <a:latin typeface="Arial" panose="020B0604020202020204" pitchFamily="34" charset="0"/>
                <a:cs typeface="Arial" panose="020B0604020202020204" pitchFamily="34" charset="0"/>
              </a:rPr>
              <a:t>(continued)</a:t>
            </a:r>
          </a:p>
        </p:txBody>
      </p:sp>
      <p:sp>
        <p:nvSpPr>
          <p:cNvPr id="7" name="TextBox 6">
            <a:extLst>
              <a:ext uri="{FF2B5EF4-FFF2-40B4-BE49-F238E27FC236}">
                <a16:creationId xmlns:a16="http://schemas.microsoft.com/office/drawing/2014/main" id="{1623A6FB-8B2E-FD35-31B7-25900CEC8605}"/>
              </a:ext>
            </a:extLst>
          </p:cNvPr>
          <p:cNvSpPr txBox="1"/>
          <p:nvPr/>
        </p:nvSpPr>
        <p:spPr>
          <a:xfrm>
            <a:off x="66502" y="6437931"/>
            <a:ext cx="12087854" cy="369332"/>
          </a:xfrm>
          <a:prstGeom prst="rect">
            <a:avLst/>
          </a:prstGeom>
          <a:noFill/>
        </p:spPr>
        <p:txBody>
          <a:bodyPr wrap="square">
            <a:spAutoFit/>
          </a:bodyPr>
          <a:lstStyle/>
          <a:p>
            <a:r>
              <a:rPr lang="en-US" sz="2400" b="1" baseline="30000" dirty="0">
                <a:solidFill>
                  <a:srgbClr val="C00000"/>
                </a:solidFill>
                <a:latin typeface="Arial" panose="020B0604020202020204" pitchFamily="34" charset="0"/>
                <a:cs typeface="Arial" panose="020B0604020202020204" pitchFamily="34" charset="0"/>
              </a:rPr>
              <a:t>1</a:t>
            </a:r>
            <a:r>
              <a:rPr lang="en-US" sz="2400" b="1" baseline="3000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https://www.crosswalk.com/special-coverage/end-times/is-a-cashless-society-part-of-the-end-times.html</a:t>
            </a:r>
            <a:endParaRPr lang="en-US" sz="24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55E8283-E219-F9E5-B160-705CEFBE4D3F}"/>
              </a:ext>
            </a:extLst>
          </p:cNvPr>
          <p:cNvSpPr>
            <a:spLocks noChangeArrowheads="1"/>
          </p:cNvSpPr>
          <p:nvPr/>
        </p:nvSpPr>
        <p:spPr bwMode="auto">
          <a:xfrm>
            <a:off x="-8178" y="6368506"/>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57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  Solution</a:t>
            </a:r>
          </a:p>
        </p:txBody>
      </p:sp>
      <p:grpSp>
        <p:nvGrpSpPr>
          <p:cNvPr id="18" name="Group 17">
            <a:extLst>
              <a:ext uri="{FF2B5EF4-FFF2-40B4-BE49-F238E27FC236}">
                <a16:creationId xmlns:a16="http://schemas.microsoft.com/office/drawing/2014/main" id="{3183AAF7-C3D5-41B7-6041-C43B4763BC7A}"/>
              </a:ext>
            </a:extLst>
          </p:cNvPr>
          <p:cNvGrpSpPr/>
          <p:nvPr/>
        </p:nvGrpSpPr>
        <p:grpSpPr>
          <a:xfrm>
            <a:off x="215467" y="977914"/>
            <a:ext cx="3044473" cy="4405275"/>
            <a:chOff x="215467" y="977914"/>
            <a:chExt cx="3044473" cy="4405275"/>
          </a:xfrm>
        </p:grpSpPr>
        <p:sp>
          <p:nvSpPr>
            <p:cNvPr id="4" name="TextBox 3">
              <a:extLst>
                <a:ext uri="{FF2B5EF4-FFF2-40B4-BE49-F238E27FC236}">
                  <a16:creationId xmlns:a16="http://schemas.microsoft.com/office/drawing/2014/main" id="{4A4704C8-B322-1283-5574-A2FD9839F3E5}"/>
                </a:ext>
              </a:extLst>
            </p:cNvPr>
            <p:cNvSpPr txBox="1"/>
            <p:nvPr/>
          </p:nvSpPr>
          <p:spPr>
            <a:xfrm>
              <a:off x="543364" y="977914"/>
              <a:ext cx="2410489" cy="646331"/>
            </a:xfrm>
            <a:prstGeom prst="rect">
              <a:avLst/>
            </a:prstGeom>
            <a:noFill/>
          </p:spPr>
          <p:txBody>
            <a:bodyPr wrap="square">
              <a:spAutoFit/>
            </a:bodyPr>
            <a:lstStyle/>
            <a:p>
              <a:pPr algn="ctr">
                <a:defRPr/>
              </a:pPr>
              <a:r>
                <a:rPr lang="en-US" sz="3600" b="1" dirty="0">
                  <a:solidFill>
                    <a:srgbClr val="FFFF00"/>
                  </a:solidFill>
                  <a:latin typeface="Arial" panose="020B0604020202020204" pitchFamily="34" charset="0"/>
                  <a:cs typeface="Arial" panose="020B0604020202020204" pitchFamily="34" charset="0"/>
                </a:rPr>
                <a:t>Beast #1</a:t>
              </a:r>
            </a:p>
          </p:txBody>
        </p:sp>
        <p:pic>
          <p:nvPicPr>
            <p:cNvPr id="14" name="Picture 13">
              <a:extLst>
                <a:ext uri="{FF2B5EF4-FFF2-40B4-BE49-F238E27FC236}">
                  <a16:creationId xmlns:a16="http://schemas.microsoft.com/office/drawing/2014/main" id="{C49FDD47-8829-7F41-814F-19152799CA07}"/>
                </a:ext>
              </a:extLst>
            </p:cNvPr>
            <p:cNvPicPr>
              <a:picLocks noChangeAspect="1"/>
            </p:cNvPicPr>
            <p:nvPr/>
          </p:nvPicPr>
          <p:blipFill>
            <a:blip r:embed="rId3"/>
            <a:stretch>
              <a:fillRect/>
            </a:stretch>
          </p:blipFill>
          <p:spPr>
            <a:xfrm>
              <a:off x="215467" y="1645131"/>
              <a:ext cx="3044473" cy="3738058"/>
            </a:xfrm>
            <a:prstGeom prst="rect">
              <a:avLst/>
            </a:prstGeom>
          </p:spPr>
        </p:pic>
      </p:grpSp>
      <p:grpSp>
        <p:nvGrpSpPr>
          <p:cNvPr id="19" name="Group 18">
            <a:extLst>
              <a:ext uri="{FF2B5EF4-FFF2-40B4-BE49-F238E27FC236}">
                <a16:creationId xmlns:a16="http://schemas.microsoft.com/office/drawing/2014/main" id="{11AC3759-2D83-0B4B-9B73-EB8400A4ED7D}"/>
              </a:ext>
            </a:extLst>
          </p:cNvPr>
          <p:cNvGrpSpPr/>
          <p:nvPr/>
        </p:nvGrpSpPr>
        <p:grpSpPr>
          <a:xfrm>
            <a:off x="4310486" y="978675"/>
            <a:ext cx="3488794" cy="4403619"/>
            <a:chOff x="4310486" y="978675"/>
            <a:chExt cx="3488794" cy="4403619"/>
          </a:xfrm>
        </p:grpSpPr>
        <p:sp>
          <p:nvSpPr>
            <p:cNvPr id="12" name="TextBox 11">
              <a:extLst>
                <a:ext uri="{FF2B5EF4-FFF2-40B4-BE49-F238E27FC236}">
                  <a16:creationId xmlns:a16="http://schemas.microsoft.com/office/drawing/2014/main" id="{957CC6A7-EBED-F627-F75D-B337A8FD9C60}"/>
                </a:ext>
              </a:extLst>
            </p:cNvPr>
            <p:cNvSpPr txBox="1"/>
            <p:nvPr/>
          </p:nvSpPr>
          <p:spPr>
            <a:xfrm>
              <a:off x="4310486" y="978675"/>
              <a:ext cx="3488794" cy="646331"/>
            </a:xfrm>
            <a:prstGeom prst="rect">
              <a:avLst/>
            </a:prstGeom>
            <a:noFill/>
          </p:spPr>
          <p:txBody>
            <a:bodyPr wrap="square">
              <a:spAutoFit/>
            </a:bodyPr>
            <a:lstStyle/>
            <a:p>
              <a:pPr algn="ctr">
                <a:defRPr/>
              </a:pPr>
              <a:r>
                <a:rPr lang="en-US" sz="3600" b="1" dirty="0">
                  <a:solidFill>
                    <a:srgbClr val="FFFF00"/>
                  </a:solidFill>
                  <a:latin typeface="Arial" panose="020B0604020202020204" pitchFamily="34" charset="0"/>
                  <a:cs typeface="Arial" panose="020B0604020202020204" pitchFamily="34" charset="0"/>
                </a:rPr>
                <a:t>Image </a:t>
              </a:r>
              <a:r>
                <a:rPr lang="en-US" sz="2000" b="1" dirty="0">
                  <a:solidFill>
                    <a:srgbClr val="FFFF00"/>
                  </a:solidFill>
                  <a:latin typeface="Arial" panose="020B0604020202020204" pitchFamily="34" charset="0"/>
                  <a:cs typeface="Arial" panose="020B0604020202020204" pitchFamily="34" charset="0"/>
                </a:rPr>
                <a:t>to</a:t>
              </a:r>
              <a:r>
                <a:rPr lang="en-US" sz="3600" b="1" dirty="0">
                  <a:solidFill>
                    <a:srgbClr val="FFFF00"/>
                  </a:solidFill>
                  <a:latin typeface="Arial" panose="020B0604020202020204" pitchFamily="34" charset="0"/>
                  <a:cs typeface="Arial" panose="020B0604020202020204" pitchFamily="34" charset="0"/>
                </a:rPr>
                <a:t> Beast</a:t>
              </a:r>
            </a:p>
          </p:txBody>
        </p:sp>
        <p:pic>
          <p:nvPicPr>
            <p:cNvPr id="15" name="Picture 14">
              <a:extLst>
                <a:ext uri="{FF2B5EF4-FFF2-40B4-BE49-F238E27FC236}">
                  <a16:creationId xmlns:a16="http://schemas.microsoft.com/office/drawing/2014/main" id="{335FCD6D-1C0C-99C0-696C-D27F26FCC9A4}"/>
                </a:ext>
              </a:extLst>
            </p:cNvPr>
            <p:cNvPicPr>
              <a:picLocks noChangeAspect="1"/>
            </p:cNvPicPr>
            <p:nvPr/>
          </p:nvPicPr>
          <p:blipFill>
            <a:blip r:embed="rId4"/>
            <a:stretch>
              <a:fillRect/>
            </a:stretch>
          </p:blipFill>
          <p:spPr>
            <a:xfrm>
              <a:off x="5101470" y="1648494"/>
              <a:ext cx="2105025" cy="3733800"/>
            </a:xfrm>
            <a:prstGeom prst="rect">
              <a:avLst/>
            </a:prstGeom>
          </p:spPr>
        </p:pic>
      </p:grpSp>
      <p:grpSp>
        <p:nvGrpSpPr>
          <p:cNvPr id="20" name="Group 19">
            <a:extLst>
              <a:ext uri="{FF2B5EF4-FFF2-40B4-BE49-F238E27FC236}">
                <a16:creationId xmlns:a16="http://schemas.microsoft.com/office/drawing/2014/main" id="{B695F511-82EA-BF55-25D5-5790B274311C}"/>
              </a:ext>
            </a:extLst>
          </p:cNvPr>
          <p:cNvGrpSpPr/>
          <p:nvPr/>
        </p:nvGrpSpPr>
        <p:grpSpPr>
          <a:xfrm>
            <a:off x="9048024" y="977914"/>
            <a:ext cx="2900849" cy="4405925"/>
            <a:chOff x="9048024" y="977914"/>
            <a:chExt cx="2900849" cy="4405925"/>
          </a:xfrm>
        </p:grpSpPr>
        <p:sp>
          <p:nvSpPr>
            <p:cNvPr id="11" name="TextBox 10">
              <a:extLst>
                <a:ext uri="{FF2B5EF4-FFF2-40B4-BE49-F238E27FC236}">
                  <a16:creationId xmlns:a16="http://schemas.microsoft.com/office/drawing/2014/main" id="{976338AB-03F0-7F4E-255A-D3433C081E1A}"/>
                </a:ext>
              </a:extLst>
            </p:cNvPr>
            <p:cNvSpPr txBox="1"/>
            <p:nvPr/>
          </p:nvSpPr>
          <p:spPr>
            <a:xfrm>
              <a:off x="9234842" y="977914"/>
              <a:ext cx="2547621" cy="646331"/>
            </a:xfrm>
            <a:prstGeom prst="rect">
              <a:avLst/>
            </a:prstGeom>
            <a:noFill/>
          </p:spPr>
          <p:txBody>
            <a:bodyPr wrap="square">
              <a:spAutoFit/>
            </a:bodyPr>
            <a:lstStyle/>
            <a:p>
              <a:pPr algn="ctr">
                <a:defRPr/>
              </a:pPr>
              <a:r>
                <a:rPr lang="en-US" sz="3600" b="1" dirty="0">
                  <a:solidFill>
                    <a:srgbClr val="FFFF00"/>
                  </a:solidFill>
                  <a:latin typeface="Arial" panose="020B0604020202020204" pitchFamily="34" charset="0"/>
                  <a:cs typeface="Arial" panose="020B0604020202020204" pitchFamily="34" charset="0"/>
                </a:rPr>
                <a:t>Beast #2</a:t>
              </a:r>
            </a:p>
          </p:txBody>
        </p:sp>
        <p:pic>
          <p:nvPicPr>
            <p:cNvPr id="16" name="Picture 15">
              <a:extLst>
                <a:ext uri="{FF2B5EF4-FFF2-40B4-BE49-F238E27FC236}">
                  <a16:creationId xmlns:a16="http://schemas.microsoft.com/office/drawing/2014/main" id="{16317A9F-EE7F-357F-A724-CABCD6DB6153}"/>
                </a:ext>
              </a:extLst>
            </p:cNvPr>
            <p:cNvPicPr>
              <a:picLocks noChangeAspect="1"/>
            </p:cNvPicPr>
            <p:nvPr/>
          </p:nvPicPr>
          <p:blipFill>
            <a:blip r:embed="rId5"/>
            <a:stretch>
              <a:fillRect/>
            </a:stretch>
          </p:blipFill>
          <p:spPr>
            <a:xfrm>
              <a:off x="9048024" y="1649814"/>
              <a:ext cx="2900849" cy="3734025"/>
            </a:xfrm>
            <a:prstGeom prst="rect">
              <a:avLst/>
            </a:prstGeom>
          </p:spPr>
        </p:pic>
      </p:grpSp>
    </p:spTree>
    <p:extLst>
      <p:ext uri="{BB962C8B-B14F-4D97-AF65-F5344CB8AC3E}">
        <p14:creationId xmlns:p14="http://schemas.microsoft.com/office/powerpoint/2010/main" val="11541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a:t>
            </a:fld>
            <a:endParaRPr lang="en-US"/>
          </a:p>
        </p:txBody>
      </p:sp>
      <p:pic>
        <p:nvPicPr>
          <p:cNvPr id="17" name="Picture 16">
            <a:extLst>
              <a:ext uri="{FF2B5EF4-FFF2-40B4-BE49-F238E27FC236}">
                <a16:creationId xmlns:a16="http://schemas.microsoft.com/office/drawing/2014/main" id="{0679280A-F890-CA35-8F67-14B5D5E03AF1}"/>
              </a:ext>
            </a:extLst>
          </p:cNvPr>
          <p:cNvPicPr>
            <a:picLocks noChangeAspect="1"/>
          </p:cNvPicPr>
          <p:nvPr/>
        </p:nvPicPr>
        <p:blipFill>
          <a:blip r:embed="rId2"/>
          <a:stretch>
            <a:fillRect/>
          </a:stretch>
        </p:blipFill>
        <p:spPr>
          <a:xfrm>
            <a:off x="1099206" y="0"/>
            <a:ext cx="5583769" cy="6855851"/>
          </a:xfrm>
          <a:prstGeom prst="rect">
            <a:avLst/>
          </a:prstGeom>
        </p:spPr>
      </p:pic>
      <p:pic>
        <p:nvPicPr>
          <p:cNvPr id="4" name="Picture 3">
            <a:extLst>
              <a:ext uri="{FF2B5EF4-FFF2-40B4-BE49-F238E27FC236}">
                <a16:creationId xmlns:a16="http://schemas.microsoft.com/office/drawing/2014/main" id="{475749D7-4DDD-9619-7FA8-7EE4B0A2E0FF}"/>
              </a:ext>
            </a:extLst>
          </p:cNvPr>
          <p:cNvPicPr>
            <a:picLocks noChangeAspect="1"/>
          </p:cNvPicPr>
          <p:nvPr/>
        </p:nvPicPr>
        <p:blipFill>
          <a:blip r:embed="rId3"/>
          <a:stretch>
            <a:fillRect/>
          </a:stretch>
        </p:blipFill>
        <p:spPr>
          <a:xfrm>
            <a:off x="7447747" y="2136741"/>
            <a:ext cx="3995604" cy="2582368"/>
          </a:xfrm>
          <a:prstGeom prst="rect">
            <a:avLst/>
          </a:prstGeom>
          <a:ln>
            <a:noFill/>
          </a:ln>
        </p:spPr>
      </p:pic>
      <p:pic>
        <p:nvPicPr>
          <p:cNvPr id="5" name="Picture 4">
            <a:extLst>
              <a:ext uri="{FF2B5EF4-FFF2-40B4-BE49-F238E27FC236}">
                <a16:creationId xmlns:a16="http://schemas.microsoft.com/office/drawing/2014/main" id="{EDEA030B-1C61-0979-56DD-C95D969BC1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41535" y="93802"/>
            <a:ext cx="6185647" cy="6667159"/>
          </a:xfrm>
          <a:prstGeom prst="rect">
            <a:avLst/>
          </a:prstGeom>
          <a:ln w="76200">
            <a:solidFill>
              <a:srgbClr val="FFFF00"/>
            </a:solidFill>
          </a:ln>
        </p:spPr>
      </p:pic>
      <p:sp>
        <p:nvSpPr>
          <p:cNvPr id="6" name="Oval 5">
            <a:extLst>
              <a:ext uri="{FF2B5EF4-FFF2-40B4-BE49-F238E27FC236}">
                <a16:creationId xmlns:a16="http://schemas.microsoft.com/office/drawing/2014/main" id="{9D7B8753-FAC6-C954-6EAD-A75A315B420C}"/>
              </a:ext>
            </a:extLst>
          </p:cNvPr>
          <p:cNvSpPr/>
          <p:nvPr/>
        </p:nvSpPr>
        <p:spPr>
          <a:xfrm>
            <a:off x="2994212" y="1873624"/>
            <a:ext cx="1703294" cy="1837764"/>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231FAC05-D2F0-75DA-3E8C-6DD28B8909E4}"/>
              </a:ext>
            </a:extLst>
          </p:cNvPr>
          <p:cNvSpPr/>
          <p:nvPr/>
        </p:nvSpPr>
        <p:spPr>
          <a:xfrm>
            <a:off x="4764514" y="2418095"/>
            <a:ext cx="978408" cy="74882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86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894045-90FF-2FC7-C81A-40E19509FFDC}"/>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a:t>
            </a:fld>
            <a:endParaRPr lang="en-US"/>
          </a:p>
        </p:txBody>
      </p:sp>
      <p:grpSp>
        <p:nvGrpSpPr>
          <p:cNvPr id="12" name="Group 11">
            <a:extLst>
              <a:ext uri="{FF2B5EF4-FFF2-40B4-BE49-F238E27FC236}">
                <a16:creationId xmlns:a16="http://schemas.microsoft.com/office/drawing/2014/main" id="{C6C13C98-3FDD-DE2D-FA16-12F2FFA0CAAE}"/>
              </a:ext>
            </a:extLst>
          </p:cNvPr>
          <p:cNvGrpSpPr/>
          <p:nvPr/>
        </p:nvGrpSpPr>
        <p:grpSpPr>
          <a:xfrm>
            <a:off x="-9843" y="-2015"/>
            <a:ext cx="12204192" cy="554512"/>
            <a:chOff x="-8349" y="950081"/>
            <a:chExt cx="9147932" cy="554512"/>
          </a:xfrm>
        </p:grpSpPr>
        <p:sp>
          <p:nvSpPr>
            <p:cNvPr id="13" name="Oval 12">
              <a:extLst>
                <a:ext uri="{FF2B5EF4-FFF2-40B4-BE49-F238E27FC236}">
                  <a16:creationId xmlns:a16="http://schemas.microsoft.com/office/drawing/2014/main" id="{4BE5C5F4-F3F0-6A20-346A-514988A34E1B}"/>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7BF5DD07-6B8C-FCC5-E413-ED046DB96CA4}"/>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F703F23C-A906-838E-9CCD-DEE1543A07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21D77590-4DC0-4A2C-A2FC-1780E60535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13:1-9 - Beast #1</a:t>
            </a:r>
          </a:p>
        </p:txBody>
      </p:sp>
      <p:sp>
        <p:nvSpPr>
          <p:cNvPr id="4" name="TextBox 11">
            <a:extLst>
              <a:ext uri="{FF2B5EF4-FFF2-40B4-BE49-F238E27FC236}">
                <a16:creationId xmlns:a16="http://schemas.microsoft.com/office/drawing/2014/main" id="{DB3BD3AF-C5BD-748F-BD01-F4A5E7E68B96}"/>
              </a:ext>
            </a:extLst>
          </p:cNvPr>
          <p:cNvSpPr txBox="1">
            <a:spLocks noChangeArrowheads="1"/>
          </p:cNvSpPr>
          <p:nvPr/>
        </p:nvSpPr>
        <p:spPr bwMode="auto">
          <a:xfrm>
            <a:off x="5701553" y="407323"/>
            <a:ext cx="6342963" cy="6555641"/>
          </a:xfrm>
          <a:prstGeom prst="rect">
            <a:avLst/>
          </a:prstGeom>
          <a:noFill/>
          <a:ln w="9525">
            <a:noFill/>
            <a:miter lim="800000"/>
            <a:headEnd/>
            <a:tailEnd/>
          </a:ln>
        </p:spPr>
        <p:txBody>
          <a:bodyPr wrap="square">
            <a:spAutoFit/>
          </a:bodyPr>
          <a:lstStyle/>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7 heads, 10 horns, 10 crowns</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Dragon (Satan) gave Beast:</a:t>
            </a:r>
          </a:p>
          <a:p>
            <a:pPr marL="617220" lvl="1" indent="-342900">
              <a:buFont typeface="Courier New" panose="02070309020205020404" pitchFamily="49" charset="0"/>
              <a:buChar char="o"/>
            </a:pPr>
            <a:r>
              <a:rPr lang="en-US" sz="2800" b="1" dirty="0">
                <a:solidFill>
                  <a:srgbClr val="FFFF00"/>
                </a:solidFill>
                <a:latin typeface="Arial" panose="020B0604020202020204" pitchFamily="34" charset="0"/>
                <a:cs typeface="Arial" panose="020B0604020202020204" pitchFamily="34" charset="0"/>
              </a:rPr>
              <a:t> Power</a:t>
            </a:r>
          </a:p>
          <a:p>
            <a:pPr marL="617220" lvl="1" indent="-342900">
              <a:buFont typeface="Courier New" panose="02070309020205020404" pitchFamily="49" charset="0"/>
              <a:buChar char="o"/>
            </a:pPr>
            <a:r>
              <a:rPr lang="en-US" sz="2800" b="1" dirty="0">
                <a:solidFill>
                  <a:srgbClr val="FFFF00"/>
                </a:solidFill>
                <a:latin typeface="Arial" panose="020B0604020202020204" pitchFamily="34" charset="0"/>
                <a:cs typeface="Arial" panose="020B0604020202020204" pitchFamily="34" charset="0"/>
              </a:rPr>
              <a:t> World throne</a:t>
            </a:r>
          </a:p>
          <a:p>
            <a:pPr marL="617220" lvl="1" indent="-342900">
              <a:buFont typeface="Courier New" panose="02070309020205020404" pitchFamily="49" charset="0"/>
              <a:buChar char="o"/>
            </a:pPr>
            <a:r>
              <a:rPr lang="en-US" sz="2800" b="1" dirty="0">
                <a:solidFill>
                  <a:srgbClr val="FFFF00"/>
                </a:solidFill>
                <a:latin typeface="Arial" panose="020B0604020202020204" pitchFamily="34" charset="0"/>
                <a:cs typeface="Arial" panose="020B0604020202020204" pitchFamily="34" charset="0"/>
              </a:rPr>
              <a:t> Great authority</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1 head had fatal wound - healed</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World amazed at the Beast</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World worshipped Beast</a:t>
            </a:r>
          </a:p>
          <a:p>
            <a:pPr marL="548640" lvl="1"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“No one as powerful as Beast”</a:t>
            </a:r>
          </a:p>
          <a:p>
            <a:pPr marL="548640" lvl="1"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“No one can war against Beast”</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Blasphemed God</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Made war against God’s people</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Overcame God’s people/world</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Evil worshipped the Beast</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Its number is a man’s = “666”</a:t>
            </a:r>
          </a:p>
        </p:txBody>
      </p:sp>
      <p:pic>
        <p:nvPicPr>
          <p:cNvPr id="6" name="Picture 5">
            <a:extLst>
              <a:ext uri="{FF2B5EF4-FFF2-40B4-BE49-F238E27FC236}">
                <a16:creationId xmlns:a16="http://schemas.microsoft.com/office/drawing/2014/main" id="{A26B197D-6E50-F8A0-D1EB-6D33599819CE}"/>
              </a:ext>
            </a:extLst>
          </p:cNvPr>
          <p:cNvPicPr>
            <a:picLocks noChangeAspect="1"/>
          </p:cNvPicPr>
          <p:nvPr/>
        </p:nvPicPr>
        <p:blipFill>
          <a:blip r:embed="rId4"/>
          <a:stretch>
            <a:fillRect/>
          </a:stretch>
        </p:blipFill>
        <p:spPr>
          <a:xfrm>
            <a:off x="462116" y="547242"/>
            <a:ext cx="5070991" cy="6226252"/>
          </a:xfrm>
          <a:prstGeom prst="rect">
            <a:avLst/>
          </a:prstGeom>
        </p:spPr>
      </p:pic>
    </p:spTree>
    <p:extLst>
      <p:ext uri="{BB962C8B-B14F-4D97-AF65-F5344CB8AC3E}">
        <p14:creationId xmlns:p14="http://schemas.microsoft.com/office/powerpoint/2010/main" val="218616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fade">
                                      <p:cBhvr>
                                        <p:cTn id="40" dur="500"/>
                                        <p:tgtEl>
                                          <p:spTgt spid="4">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fade">
                                      <p:cBhvr>
                                        <p:cTn id="43" dur="500"/>
                                        <p:tgtEl>
                                          <p:spTgt spid="4">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fade">
                                      <p:cBhvr>
                                        <p:cTn id="46" dur="500"/>
                                        <p:tgtEl>
                                          <p:spTgt spid="4">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animEffect transition="in" filter="fade">
                                      <p:cBhvr>
                                        <p:cTn id="49"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7</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  Solution</a:t>
            </a:r>
          </a:p>
        </p:txBody>
      </p:sp>
      <p:sp>
        <p:nvSpPr>
          <p:cNvPr id="13" name="TextBox 12">
            <a:extLst>
              <a:ext uri="{FF2B5EF4-FFF2-40B4-BE49-F238E27FC236}">
                <a16:creationId xmlns:a16="http://schemas.microsoft.com/office/drawing/2014/main" id="{705A9221-30E7-0CB0-799D-8AB2A4472209}"/>
              </a:ext>
            </a:extLst>
          </p:cNvPr>
          <p:cNvSpPr txBox="1"/>
          <p:nvPr/>
        </p:nvSpPr>
        <p:spPr>
          <a:xfrm>
            <a:off x="642692" y="5572006"/>
            <a:ext cx="2190023" cy="1077218"/>
          </a:xfrm>
          <a:prstGeom prst="rect">
            <a:avLst/>
          </a:prstGeom>
          <a:solidFill>
            <a:srgbClr val="FFFF00"/>
          </a:solidFill>
        </p:spPr>
        <p:txBody>
          <a:bodyPr wrap="none">
            <a:spAutoFit/>
          </a:bodyPr>
          <a:lstStyle/>
          <a:p>
            <a:pPr algn="ctr">
              <a:defRPr/>
            </a:pPr>
            <a:r>
              <a:rPr lang="en-US" sz="3200" b="1" dirty="0">
                <a:solidFill>
                  <a:srgbClr val="C00000"/>
                </a:solidFill>
                <a:latin typeface="Arial" panose="020B0604020202020204" pitchFamily="34" charset="0"/>
                <a:cs typeface="Arial" panose="020B0604020202020204" pitchFamily="34" charset="0"/>
              </a:rPr>
              <a:t>Rome led </a:t>
            </a:r>
          </a:p>
          <a:p>
            <a:pPr algn="ctr">
              <a:defRPr/>
            </a:pPr>
            <a:r>
              <a:rPr lang="en-US" sz="3200" b="1" dirty="0">
                <a:solidFill>
                  <a:srgbClr val="C00000"/>
                </a:solidFill>
                <a:latin typeface="Arial" panose="020B0604020202020204" pitchFamily="34" charset="0"/>
                <a:cs typeface="Arial" panose="020B0604020202020204" pitchFamily="34" charset="0"/>
              </a:rPr>
              <a:t>By Caesar</a:t>
            </a:r>
          </a:p>
        </p:txBody>
      </p:sp>
      <p:grpSp>
        <p:nvGrpSpPr>
          <p:cNvPr id="17" name="Group 16">
            <a:extLst>
              <a:ext uri="{FF2B5EF4-FFF2-40B4-BE49-F238E27FC236}">
                <a16:creationId xmlns:a16="http://schemas.microsoft.com/office/drawing/2014/main" id="{74CEA8F0-949A-DC72-55CC-30E149E461F9}"/>
              </a:ext>
            </a:extLst>
          </p:cNvPr>
          <p:cNvGrpSpPr/>
          <p:nvPr/>
        </p:nvGrpSpPr>
        <p:grpSpPr>
          <a:xfrm>
            <a:off x="215467" y="977914"/>
            <a:ext cx="3044473" cy="4405275"/>
            <a:chOff x="215467" y="977914"/>
            <a:chExt cx="3044473" cy="4405275"/>
          </a:xfrm>
        </p:grpSpPr>
        <p:sp>
          <p:nvSpPr>
            <p:cNvPr id="21" name="TextBox 20">
              <a:extLst>
                <a:ext uri="{FF2B5EF4-FFF2-40B4-BE49-F238E27FC236}">
                  <a16:creationId xmlns:a16="http://schemas.microsoft.com/office/drawing/2014/main" id="{8185B2FF-311B-B2B3-24A0-1A759C8C6B87}"/>
                </a:ext>
              </a:extLst>
            </p:cNvPr>
            <p:cNvSpPr txBox="1"/>
            <p:nvPr/>
          </p:nvSpPr>
          <p:spPr>
            <a:xfrm>
              <a:off x="543364" y="977914"/>
              <a:ext cx="2410489" cy="646331"/>
            </a:xfrm>
            <a:prstGeom prst="rect">
              <a:avLst/>
            </a:prstGeom>
            <a:noFill/>
          </p:spPr>
          <p:txBody>
            <a:bodyPr wrap="square">
              <a:spAutoFit/>
            </a:bodyPr>
            <a:lstStyle/>
            <a:p>
              <a:pPr algn="ctr">
                <a:defRPr/>
              </a:pPr>
              <a:r>
                <a:rPr lang="en-US" sz="3600" b="1" dirty="0">
                  <a:solidFill>
                    <a:srgbClr val="FFFF00"/>
                  </a:solidFill>
                  <a:latin typeface="Arial" panose="020B0604020202020204" pitchFamily="34" charset="0"/>
                  <a:cs typeface="Arial" panose="020B0604020202020204" pitchFamily="34" charset="0"/>
                </a:rPr>
                <a:t>Beast #1</a:t>
              </a:r>
            </a:p>
          </p:txBody>
        </p:sp>
        <p:pic>
          <p:nvPicPr>
            <p:cNvPr id="22" name="Picture 21">
              <a:extLst>
                <a:ext uri="{FF2B5EF4-FFF2-40B4-BE49-F238E27FC236}">
                  <a16:creationId xmlns:a16="http://schemas.microsoft.com/office/drawing/2014/main" id="{7289A623-BB6F-7404-A21E-B177A949EEF2}"/>
                </a:ext>
              </a:extLst>
            </p:cNvPr>
            <p:cNvPicPr>
              <a:picLocks noChangeAspect="1"/>
            </p:cNvPicPr>
            <p:nvPr/>
          </p:nvPicPr>
          <p:blipFill>
            <a:blip r:embed="rId4"/>
            <a:stretch>
              <a:fillRect/>
            </a:stretch>
          </p:blipFill>
          <p:spPr>
            <a:xfrm>
              <a:off x="215467" y="1645131"/>
              <a:ext cx="3044473" cy="3738058"/>
            </a:xfrm>
            <a:prstGeom prst="rect">
              <a:avLst/>
            </a:prstGeom>
          </p:spPr>
        </p:pic>
      </p:grpSp>
      <p:grpSp>
        <p:nvGrpSpPr>
          <p:cNvPr id="23" name="Group 22">
            <a:extLst>
              <a:ext uri="{FF2B5EF4-FFF2-40B4-BE49-F238E27FC236}">
                <a16:creationId xmlns:a16="http://schemas.microsoft.com/office/drawing/2014/main" id="{4CAAAB31-245F-3F06-2412-50BBBB157520}"/>
              </a:ext>
            </a:extLst>
          </p:cNvPr>
          <p:cNvGrpSpPr/>
          <p:nvPr/>
        </p:nvGrpSpPr>
        <p:grpSpPr>
          <a:xfrm>
            <a:off x="4310486" y="978675"/>
            <a:ext cx="3488794" cy="4403619"/>
            <a:chOff x="4310486" y="978675"/>
            <a:chExt cx="3488794" cy="4403619"/>
          </a:xfrm>
        </p:grpSpPr>
        <p:sp>
          <p:nvSpPr>
            <p:cNvPr id="24" name="TextBox 23">
              <a:extLst>
                <a:ext uri="{FF2B5EF4-FFF2-40B4-BE49-F238E27FC236}">
                  <a16:creationId xmlns:a16="http://schemas.microsoft.com/office/drawing/2014/main" id="{4DF1E621-A13D-C4E5-D79B-4FF7CA9BFBBE}"/>
                </a:ext>
              </a:extLst>
            </p:cNvPr>
            <p:cNvSpPr txBox="1"/>
            <p:nvPr/>
          </p:nvSpPr>
          <p:spPr>
            <a:xfrm>
              <a:off x="4310486" y="978675"/>
              <a:ext cx="3488794" cy="646331"/>
            </a:xfrm>
            <a:prstGeom prst="rect">
              <a:avLst/>
            </a:prstGeom>
            <a:noFill/>
          </p:spPr>
          <p:txBody>
            <a:bodyPr wrap="square">
              <a:spAutoFit/>
            </a:bodyPr>
            <a:lstStyle/>
            <a:p>
              <a:pPr algn="ctr">
                <a:defRPr/>
              </a:pPr>
              <a:r>
                <a:rPr lang="en-US" sz="3600" b="1" dirty="0">
                  <a:solidFill>
                    <a:srgbClr val="FFFF00"/>
                  </a:solidFill>
                  <a:latin typeface="Arial" panose="020B0604020202020204" pitchFamily="34" charset="0"/>
                  <a:cs typeface="Arial" panose="020B0604020202020204" pitchFamily="34" charset="0"/>
                </a:rPr>
                <a:t>Image </a:t>
              </a:r>
              <a:r>
                <a:rPr lang="en-US" sz="2000" b="1" dirty="0">
                  <a:solidFill>
                    <a:srgbClr val="FFFF00"/>
                  </a:solidFill>
                  <a:latin typeface="Arial" panose="020B0604020202020204" pitchFamily="34" charset="0"/>
                  <a:cs typeface="Arial" panose="020B0604020202020204" pitchFamily="34" charset="0"/>
                </a:rPr>
                <a:t>to</a:t>
              </a:r>
              <a:r>
                <a:rPr lang="en-US" sz="3600" b="1" dirty="0">
                  <a:solidFill>
                    <a:srgbClr val="FFFF00"/>
                  </a:solidFill>
                  <a:latin typeface="Arial" panose="020B0604020202020204" pitchFamily="34" charset="0"/>
                  <a:cs typeface="Arial" panose="020B0604020202020204" pitchFamily="34" charset="0"/>
                </a:rPr>
                <a:t> Beast</a:t>
              </a:r>
            </a:p>
          </p:txBody>
        </p:sp>
        <p:pic>
          <p:nvPicPr>
            <p:cNvPr id="25" name="Picture 24">
              <a:extLst>
                <a:ext uri="{FF2B5EF4-FFF2-40B4-BE49-F238E27FC236}">
                  <a16:creationId xmlns:a16="http://schemas.microsoft.com/office/drawing/2014/main" id="{E91D98D4-E320-D006-A988-713A4916DCBD}"/>
                </a:ext>
              </a:extLst>
            </p:cNvPr>
            <p:cNvPicPr>
              <a:picLocks noChangeAspect="1"/>
            </p:cNvPicPr>
            <p:nvPr/>
          </p:nvPicPr>
          <p:blipFill>
            <a:blip r:embed="rId5"/>
            <a:stretch>
              <a:fillRect/>
            </a:stretch>
          </p:blipFill>
          <p:spPr>
            <a:xfrm>
              <a:off x="5101470" y="1648494"/>
              <a:ext cx="2105025" cy="3733800"/>
            </a:xfrm>
            <a:prstGeom prst="rect">
              <a:avLst/>
            </a:prstGeom>
          </p:spPr>
        </p:pic>
      </p:grpSp>
      <p:grpSp>
        <p:nvGrpSpPr>
          <p:cNvPr id="26" name="Group 25">
            <a:extLst>
              <a:ext uri="{FF2B5EF4-FFF2-40B4-BE49-F238E27FC236}">
                <a16:creationId xmlns:a16="http://schemas.microsoft.com/office/drawing/2014/main" id="{089971E4-3FE5-9AD9-E517-21BE5A1060E0}"/>
              </a:ext>
            </a:extLst>
          </p:cNvPr>
          <p:cNvGrpSpPr/>
          <p:nvPr/>
        </p:nvGrpSpPr>
        <p:grpSpPr>
          <a:xfrm>
            <a:off x="9048024" y="977914"/>
            <a:ext cx="2900849" cy="4405925"/>
            <a:chOff x="9048024" y="977914"/>
            <a:chExt cx="2900849" cy="4405925"/>
          </a:xfrm>
        </p:grpSpPr>
        <p:sp>
          <p:nvSpPr>
            <p:cNvPr id="27" name="TextBox 26">
              <a:extLst>
                <a:ext uri="{FF2B5EF4-FFF2-40B4-BE49-F238E27FC236}">
                  <a16:creationId xmlns:a16="http://schemas.microsoft.com/office/drawing/2014/main" id="{6050AAD1-C883-E4AA-45CE-940596F63099}"/>
                </a:ext>
              </a:extLst>
            </p:cNvPr>
            <p:cNvSpPr txBox="1"/>
            <p:nvPr/>
          </p:nvSpPr>
          <p:spPr>
            <a:xfrm>
              <a:off x="9234842" y="977914"/>
              <a:ext cx="2547621" cy="646331"/>
            </a:xfrm>
            <a:prstGeom prst="rect">
              <a:avLst/>
            </a:prstGeom>
            <a:noFill/>
          </p:spPr>
          <p:txBody>
            <a:bodyPr wrap="square">
              <a:spAutoFit/>
            </a:bodyPr>
            <a:lstStyle/>
            <a:p>
              <a:pPr algn="ctr">
                <a:defRPr/>
              </a:pPr>
              <a:r>
                <a:rPr lang="en-US" sz="3600" b="1" dirty="0">
                  <a:solidFill>
                    <a:srgbClr val="FFFF00"/>
                  </a:solidFill>
                  <a:latin typeface="Arial" panose="020B0604020202020204" pitchFamily="34" charset="0"/>
                  <a:cs typeface="Arial" panose="020B0604020202020204" pitchFamily="34" charset="0"/>
                </a:rPr>
                <a:t>Beast #2</a:t>
              </a:r>
            </a:p>
          </p:txBody>
        </p:sp>
        <p:pic>
          <p:nvPicPr>
            <p:cNvPr id="28" name="Picture 27">
              <a:extLst>
                <a:ext uri="{FF2B5EF4-FFF2-40B4-BE49-F238E27FC236}">
                  <a16:creationId xmlns:a16="http://schemas.microsoft.com/office/drawing/2014/main" id="{C6D1FD7E-7FE9-0534-BB25-AE463CF1FDB4}"/>
                </a:ext>
              </a:extLst>
            </p:cNvPr>
            <p:cNvPicPr>
              <a:picLocks noChangeAspect="1"/>
            </p:cNvPicPr>
            <p:nvPr/>
          </p:nvPicPr>
          <p:blipFill>
            <a:blip r:embed="rId6"/>
            <a:stretch>
              <a:fillRect/>
            </a:stretch>
          </p:blipFill>
          <p:spPr>
            <a:xfrm>
              <a:off x="9048024" y="1649814"/>
              <a:ext cx="2900849" cy="3734025"/>
            </a:xfrm>
            <a:prstGeom prst="rect">
              <a:avLst/>
            </a:prstGeom>
          </p:spPr>
        </p:pic>
      </p:grpSp>
    </p:spTree>
    <p:extLst>
      <p:ext uri="{BB962C8B-B14F-4D97-AF65-F5344CB8AC3E}">
        <p14:creationId xmlns:p14="http://schemas.microsoft.com/office/powerpoint/2010/main" val="265633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4D3B04-A6AB-9FE5-F2D4-CA0C4A8A7EC0}"/>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ED970EF-5503-9651-D716-A8138916CCE3}"/>
              </a:ext>
            </a:extLst>
          </p:cNvPr>
          <p:cNvPicPr>
            <a:picLocks noChangeAspect="1"/>
          </p:cNvPicPr>
          <p:nvPr/>
        </p:nvPicPr>
        <p:blipFill>
          <a:blip r:embed="rId3"/>
          <a:stretch>
            <a:fillRect/>
          </a:stretch>
        </p:blipFill>
        <p:spPr>
          <a:xfrm>
            <a:off x="289835" y="-18708"/>
            <a:ext cx="5622343" cy="6903212"/>
          </a:xfrm>
          <a:prstGeom prst="rect">
            <a:avLst/>
          </a:prstGeom>
        </p:spPr>
      </p:pic>
      <p:sp>
        <p:nvSpPr>
          <p:cNvPr id="7" name="TextBox 6">
            <a:extLst>
              <a:ext uri="{FF2B5EF4-FFF2-40B4-BE49-F238E27FC236}">
                <a16:creationId xmlns:a16="http://schemas.microsoft.com/office/drawing/2014/main" id="{3FA3216E-1985-0C13-97C2-1435F1FBD461}"/>
              </a:ext>
            </a:extLst>
          </p:cNvPr>
          <p:cNvSpPr txBox="1"/>
          <p:nvPr/>
        </p:nvSpPr>
        <p:spPr>
          <a:xfrm>
            <a:off x="7547965" y="2227229"/>
            <a:ext cx="3008248" cy="2062103"/>
          </a:xfrm>
          <a:prstGeom prst="rect">
            <a:avLst/>
          </a:prstGeom>
          <a:noFill/>
        </p:spPr>
        <p:txBody>
          <a:bodyPr wrap="square">
            <a:spAutoFit/>
          </a:bodyPr>
          <a:lstStyle/>
          <a:p>
            <a:pPr algn="ctr"/>
            <a:r>
              <a:rPr lang="en-US" sz="3200" b="1" dirty="0">
                <a:solidFill>
                  <a:srgbClr val="FFFF00"/>
                </a:solidFill>
                <a:latin typeface="Arial" panose="020B0604020202020204" pitchFamily="34" charset="0"/>
                <a:cs typeface="Arial" panose="020B0604020202020204" pitchFamily="34" charset="0"/>
              </a:rPr>
              <a:t>1 head had fatal wound which had healed</a:t>
            </a:r>
          </a:p>
        </p:txBody>
      </p:sp>
      <p:sp>
        <p:nvSpPr>
          <p:cNvPr id="2" name="Slide Number Placeholder 1">
            <a:extLst>
              <a:ext uri="{FF2B5EF4-FFF2-40B4-BE49-F238E27FC236}">
                <a16:creationId xmlns:a16="http://schemas.microsoft.com/office/drawing/2014/main" id="{7FCBA65F-F7C1-D6EC-0634-7F9166114C15}"/>
              </a:ext>
            </a:extLst>
          </p:cNvPr>
          <p:cNvSpPr>
            <a:spLocks noGrp="1"/>
          </p:cNvSpPr>
          <p:nvPr>
            <p:ph type="sldNum" sz="quarter" idx="10"/>
          </p:nvPr>
        </p:nvSpPr>
        <p:spPr/>
        <p:txBody>
          <a:bodyPr/>
          <a:lstStyle/>
          <a:p>
            <a:fld id="{074AB93A-AEF6-4B2B-8015-AB1375F19FCF}" type="slidenum">
              <a:rPr lang="en-US" smtClean="0"/>
              <a:pPr/>
              <a:t>8</a:t>
            </a:fld>
            <a:endParaRPr lang="en-US"/>
          </a:p>
        </p:txBody>
      </p:sp>
    </p:spTree>
    <p:extLst>
      <p:ext uri="{BB962C8B-B14F-4D97-AF65-F5344CB8AC3E}">
        <p14:creationId xmlns:p14="http://schemas.microsoft.com/office/powerpoint/2010/main" val="48760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9</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13:1-9 - “Fatal Head Wound”</a:t>
            </a:r>
          </a:p>
        </p:txBody>
      </p:sp>
      <p:sp>
        <p:nvSpPr>
          <p:cNvPr id="4" name="TextBox 11">
            <a:extLst>
              <a:ext uri="{FF2B5EF4-FFF2-40B4-BE49-F238E27FC236}">
                <a16:creationId xmlns:a16="http://schemas.microsoft.com/office/drawing/2014/main" id="{082082F6-9BC8-23A8-311E-009396BB5E9B}"/>
              </a:ext>
            </a:extLst>
          </p:cNvPr>
          <p:cNvSpPr txBox="1">
            <a:spLocks noChangeArrowheads="1"/>
          </p:cNvSpPr>
          <p:nvPr/>
        </p:nvSpPr>
        <p:spPr bwMode="auto">
          <a:xfrm>
            <a:off x="50820" y="645928"/>
            <a:ext cx="2571859" cy="6001643"/>
          </a:xfrm>
          <a:prstGeom prst="rect">
            <a:avLst/>
          </a:prstGeom>
          <a:solidFill>
            <a:schemeClr val="bg1">
              <a:lumMod val="95000"/>
            </a:schemeClr>
          </a:solidFill>
          <a:ln w="9525">
            <a:noFill/>
            <a:miter lim="800000"/>
            <a:headEnd/>
            <a:tailEnd/>
          </a:ln>
        </p:spPr>
        <p:txBody>
          <a:bodyPr wrap="square">
            <a:spAutoFit/>
          </a:bodyPr>
          <a:lstStyle/>
          <a:p>
            <a:pPr marL="91440" indent="-182880">
              <a:buFont typeface="Arial" charset="0"/>
              <a:buChar char="•"/>
            </a:pPr>
            <a:r>
              <a:rPr lang="en-US" sz="3200" b="1" dirty="0">
                <a:solidFill>
                  <a:srgbClr val="C00000"/>
                </a:solidFill>
                <a:latin typeface="Arial" panose="020B0604020202020204" pitchFamily="34" charset="0"/>
                <a:cs typeface="Arial" panose="020B0604020202020204" pitchFamily="34" charset="0"/>
              </a:rPr>
              <a:t> Augustus</a:t>
            </a:r>
          </a:p>
          <a:p>
            <a:pPr marL="91440" indent="-182880">
              <a:buFont typeface="Arial" charset="0"/>
              <a:buChar char="•"/>
            </a:pPr>
            <a:r>
              <a:rPr lang="en-US" sz="3200" b="1" dirty="0">
                <a:solidFill>
                  <a:srgbClr val="C00000"/>
                </a:solidFill>
                <a:latin typeface="Arial" panose="020B0604020202020204" pitchFamily="34" charset="0"/>
                <a:cs typeface="Arial" panose="020B0604020202020204" pitchFamily="34" charset="0"/>
              </a:rPr>
              <a:t> Tiberius</a:t>
            </a:r>
          </a:p>
          <a:p>
            <a:pPr marL="91440" indent="-182880">
              <a:buFont typeface="Arial" charset="0"/>
              <a:buChar char="•"/>
            </a:pPr>
            <a:r>
              <a:rPr lang="en-US" sz="3200" b="1" dirty="0">
                <a:solidFill>
                  <a:srgbClr val="C00000"/>
                </a:solidFill>
                <a:latin typeface="Arial" panose="020B0604020202020204" pitchFamily="34" charset="0"/>
                <a:cs typeface="Arial" panose="020B0604020202020204" pitchFamily="34" charset="0"/>
              </a:rPr>
              <a:t> Caligula</a:t>
            </a:r>
          </a:p>
          <a:p>
            <a:pPr marL="91440" indent="-182880">
              <a:buFont typeface="Arial" charset="0"/>
              <a:buChar char="•"/>
            </a:pPr>
            <a:r>
              <a:rPr lang="en-US" sz="3200" b="1" dirty="0">
                <a:solidFill>
                  <a:srgbClr val="C00000"/>
                </a:solidFill>
                <a:latin typeface="Arial" panose="020B0604020202020204" pitchFamily="34" charset="0"/>
                <a:cs typeface="Arial" panose="020B0604020202020204" pitchFamily="34" charset="0"/>
              </a:rPr>
              <a:t> Claudius</a:t>
            </a:r>
          </a:p>
          <a:p>
            <a:endParaRPr lang="en-US" sz="3200" b="1" dirty="0">
              <a:solidFill>
                <a:srgbClr val="C00000"/>
              </a:solidFill>
              <a:latin typeface="Arial" panose="020B0604020202020204" pitchFamily="34" charset="0"/>
              <a:cs typeface="Arial" panose="020B0604020202020204" pitchFamily="34" charset="0"/>
            </a:endParaRPr>
          </a:p>
          <a:p>
            <a:pPr marL="91440" indent="-182880">
              <a:buFont typeface="Arial" charset="0"/>
              <a:buChar char="•"/>
            </a:pPr>
            <a:r>
              <a:rPr lang="en-US" sz="3200" b="1" dirty="0">
                <a:solidFill>
                  <a:srgbClr val="C00000"/>
                </a:solidFill>
                <a:latin typeface="Arial" panose="020B0604020202020204" pitchFamily="34" charset="0"/>
                <a:cs typeface="Arial" panose="020B0604020202020204" pitchFamily="34" charset="0"/>
              </a:rPr>
              <a:t> Nero </a:t>
            </a:r>
          </a:p>
          <a:p>
            <a:pPr marL="91440" indent="-182880">
              <a:buFont typeface="Arial" charset="0"/>
              <a:buChar char="•"/>
            </a:pPr>
            <a:r>
              <a:rPr lang="en-US" sz="3200" b="1" dirty="0">
                <a:solidFill>
                  <a:srgbClr val="C00000"/>
                </a:solidFill>
                <a:latin typeface="Arial" panose="020B0604020202020204" pitchFamily="34" charset="0"/>
                <a:cs typeface="Arial" panose="020B0604020202020204" pitchFamily="34" charset="0"/>
              </a:rPr>
              <a:t> Galba</a:t>
            </a:r>
          </a:p>
          <a:p>
            <a:pPr marL="91440" indent="-182880">
              <a:buFont typeface="Arial" charset="0"/>
              <a:buChar char="•"/>
            </a:pPr>
            <a:r>
              <a:rPr lang="en-US" sz="3200" b="1" dirty="0">
                <a:solidFill>
                  <a:srgbClr val="C00000"/>
                </a:solidFill>
                <a:latin typeface="Arial" panose="020B0604020202020204" pitchFamily="34" charset="0"/>
                <a:cs typeface="Arial" panose="020B0604020202020204" pitchFamily="34" charset="0"/>
              </a:rPr>
              <a:t> Otho</a:t>
            </a:r>
            <a:endParaRPr lang="en-US" sz="3200" b="1" dirty="0">
              <a:latin typeface="Arial" panose="020B0604020202020204" pitchFamily="34" charset="0"/>
              <a:cs typeface="Arial" panose="020B0604020202020204" pitchFamily="34" charset="0"/>
            </a:endParaRPr>
          </a:p>
          <a:p>
            <a:pPr marL="91440" indent="-182880">
              <a:buFont typeface="Arial" charset="0"/>
              <a:buChar char="•"/>
            </a:pPr>
            <a:endParaRPr lang="en-US" sz="3200" b="1" dirty="0">
              <a:solidFill>
                <a:srgbClr val="C00000"/>
              </a:solidFill>
              <a:latin typeface="Arial" panose="020B0604020202020204" pitchFamily="34" charset="0"/>
              <a:cs typeface="Arial" panose="020B0604020202020204" pitchFamily="34" charset="0"/>
            </a:endParaRPr>
          </a:p>
          <a:p>
            <a:pPr marL="91440" indent="-182880">
              <a:buFont typeface="Arial" charset="0"/>
              <a:buChar char="•"/>
            </a:pPr>
            <a:r>
              <a:rPr lang="en-US" sz="3200" b="1" dirty="0">
                <a:solidFill>
                  <a:srgbClr val="C00000"/>
                </a:solidFill>
                <a:latin typeface="Arial" panose="020B0604020202020204" pitchFamily="34" charset="0"/>
                <a:cs typeface="Arial" panose="020B0604020202020204" pitchFamily="34" charset="0"/>
              </a:rPr>
              <a:t> Vespasian</a:t>
            </a:r>
          </a:p>
          <a:p>
            <a:pPr marL="91440" indent="-182880">
              <a:buFont typeface="Arial" charset="0"/>
              <a:buChar char="•"/>
            </a:pPr>
            <a:r>
              <a:rPr lang="en-US" sz="3200" b="1" dirty="0">
                <a:solidFill>
                  <a:srgbClr val="C00000"/>
                </a:solidFill>
                <a:latin typeface="Arial" panose="020B0604020202020204" pitchFamily="34" charset="0"/>
                <a:cs typeface="Arial" panose="020B0604020202020204" pitchFamily="34" charset="0"/>
              </a:rPr>
              <a:t> Titus</a:t>
            </a:r>
          </a:p>
          <a:p>
            <a:pPr marL="91440" indent="-182880">
              <a:buFont typeface="Arial" charset="0"/>
              <a:buChar char="•"/>
            </a:pPr>
            <a:r>
              <a:rPr lang="en-US" sz="3200" b="1" dirty="0">
                <a:solidFill>
                  <a:srgbClr val="C00000"/>
                </a:solidFill>
                <a:latin typeface="Arial" panose="020B0604020202020204" pitchFamily="34" charset="0"/>
                <a:cs typeface="Arial" panose="020B0604020202020204" pitchFamily="34" charset="0"/>
              </a:rPr>
              <a:t> Domitian</a:t>
            </a:r>
            <a:endParaRPr lang="en-US" sz="3200" b="1" dirty="0">
              <a:latin typeface="Arial" panose="020B0604020202020204" pitchFamily="34" charset="0"/>
              <a:cs typeface="Arial" panose="020B0604020202020204" pitchFamily="34" charset="0"/>
            </a:endParaRPr>
          </a:p>
        </p:txBody>
      </p:sp>
      <p:sp>
        <p:nvSpPr>
          <p:cNvPr id="6" name="TextBox 11">
            <a:extLst>
              <a:ext uri="{FF2B5EF4-FFF2-40B4-BE49-F238E27FC236}">
                <a16:creationId xmlns:a16="http://schemas.microsoft.com/office/drawing/2014/main" id="{EFCCA5CE-E047-42D9-4DAA-8B3684B077B0}"/>
              </a:ext>
            </a:extLst>
          </p:cNvPr>
          <p:cNvSpPr txBox="1">
            <a:spLocks noChangeArrowheads="1"/>
          </p:cNvSpPr>
          <p:nvPr/>
        </p:nvSpPr>
        <p:spPr bwMode="auto">
          <a:xfrm>
            <a:off x="2527773" y="645928"/>
            <a:ext cx="9452192" cy="6001643"/>
          </a:xfrm>
          <a:prstGeom prst="rect">
            <a:avLst/>
          </a:prstGeom>
          <a:solidFill>
            <a:schemeClr val="bg1">
              <a:lumMod val="95000"/>
            </a:schemeClr>
          </a:solidFill>
          <a:ln w="9525">
            <a:noFill/>
            <a:miter lim="800000"/>
            <a:headEnd/>
            <a:tailEnd/>
          </a:ln>
        </p:spPr>
        <p:txBody>
          <a:bodyPr wrap="square">
            <a:spAutoFit/>
          </a:bodyPr>
          <a:lstStyle/>
          <a:p>
            <a:r>
              <a:rPr lang="en-US" sz="3200" b="1" dirty="0">
                <a:latin typeface="Arial" panose="020B0604020202020204" pitchFamily="34" charset="0"/>
                <a:cs typeface="Arial" panose="020B0604020202020204" pitchFamily="34" charset="0"/>
              </a:rPr>
              <a:t>Used miliary power to kill political enemies</a:t>
            </a:r>
            <a:endParaRPr lang="en-US" sz="3200" b="1" dirty="0">
              <a:solidFill>
                <a:srgbClr val="C00000"/>
              </a:solidFill>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Allegedly murdered by Caligula</a:t>
            </a:r>
            <a:endParaRPr lang="en-US" sz="3200" b="1" dirty="0">
              <a:solidFill>
                <a:srgbClr val="C00000"/>
              </a:solidFill>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Murdered by Praetorian Guard and senators</a:t>
            </a:r>
            <a:endParaRPr lang="en-US" sz="3200" b="1" dirty="0">
              <a:solidFill>
                <a:srgbClr val="C00000"/>
              </a:solidFill>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Poisoned by wife in favor of her son, Nero (?)</a:t>
            </a:r>
            <a:endParaRPr lang="en-US" sz="3200" b="1" dirty="0">
              <a:solidFill>
                <a:srgbClr val="C00000"/>
              </a:solidFill>
              <a:latin typeface="Arial" panose="020B0604020202020204" pitchFamily="34" charset="0"/>
              <a:cs typeface="Arial" panose="020B0604020202020204" pitchFamily="34" charset="0"/>
            </a:endParaRPr>
          </a:p>
          <a:p>
            <a:endParaRPr lang="en-US" sz="3200" b="1" dirty="0">
              <a:solidFill>
                <a:srgbClr val="C00000"/>
              </a:solidFill>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Committed suicide (via guards?)</a:t>
            </a:r>
          </a:p>
          <a:p>
            <a:r>
              <a:rPr lang="en-US" sz="3200" b="1" dirty="0">
                <a:latin typeface="Arial" panose="020B0604020202020204" pitchFamily="34" charset="0"/>
                <a:cs typeface="Arial" panose="020B0604020202020204" pitchFamily="34" charset="0"/>
              </a:rPr>
              <a:t>Murdered by Praetorian Guard in coup by Otho</a:t>
            </a:r>
            <a:endParaRPr lang="en-US" sz="3200" b="1" dirty="0">
              <a:solidFill>
                <a:srgbClr val="C00000"/>
              </a:solidFill>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Committed suicide</a:t>
            </a:r>
          </a:p>
          <a:p>
            <a:pPr marL="91440" indent="-182880">
              <a:buFont typeface="Arial" charset="0"/>
              <a:buChar char="•"/>
            </a:pPr>
            <a:endParaRPr lang="en-US" sz="3200" b="1" dirty="0">
              <a:solidFill>
                <a:srgbClr val="C00000"/>
              </a:solidFill>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Died of dysentery</a:t>
            </a:r>
            <a:endParaRPr lang="en-US" sz="3200" b="1" dirty="0">
              <a:solidFill>
                <a:srgbClr val="C00000"/>
              </a:solidFill>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Suspected poisoning by Domitian</a:t>
            </a:r>
            <a:endParaRPr lang="en-US" sz="3200" b="1" dirty="0">
              <a:solidFill>
                <a:srgbClr val="C00000"/>
              </a:solidFill>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Assassination conspiracy: court officials, Nerva</a:t>
            </a:r>
          </a:p>
        </p:txBody>
      </p:sp>
    </p:spTree>
    <p:extLst>
      <p:ext uri="{BB962C8B-B14F-4D97-AF65-F5344CB8AC3E}">
        <p14:creationId xmlns:p14="http://schemas.microsoft.com/office/powerpoint/2010/main" val="310457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fade">
                                      <p:cBhvr>
                                        <p:cTn id="47" dur="500"/>
                                        <p:tgtEl>
                                          <p:spTgt spid="6">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fade">
                                      <p:cBhvr>
                                        <p:cTn id="5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8013</TotalTime>
  <Words>4205</Words>
  <Application>Microsoft Office PowerPoint</Application>
  <PresentationFormat>Widescreen</PresentationFormat>
  <Paragraphs>608</Paragraphs>
  <Slides>39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 Rounded MT Bold</vt:lpstr>
      <vt:lpstr>Cabin Sketch</vt:lpstr>
      <vt:lpstr>Calibri</vt:lpstr>
      <vt:lpstr>Courier New</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Bruce L CTR (US)</dc:creator>
  <cp:lastModifiedBy>Bruce Jacobs</cp:lastModifiedBy>
  <cp:revision>1554</cp:revision>
  <dcterms:created xsi:type="dcterms:W3CDTF">2017-05-11T18:36:00Z</dcterms:created>
  <dcterms:modified xsi:type="dcterms:W3CDTF">2024-04-08T13:29:41Z</dcterms:modified>
</cp:coreProperties>
</file>